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5"/>
  </p:notesMasterIdLst>
  <p:sldIdLst>
    <p:sldId id="256" r:id="rId2"/>
    <p:sldId id="257" r:id="rId3"/>
    <p:sldId id="258" r:id="rId4"/>
    <p:sldId id="259" r:id="rId5"/>
    <p:sldId id="324" r:id="rId6"/>
    <p:sldId id="260" r:id="rId7"/>
    <p:sldId id="269" r:id="rId8"/>
    <p:sldId id="270" r:id="rId9"/>
    <p:sldId id="271" r:id="rId10"/>
    <p:sldId id="268" r:id="rId11"/>
    <p:sldId id="274" r:id="rId12"/>
    <p:sldId id="317" r:id="rId13"/>
    <p:sldId id="272" r:id="rId14"/>
    <p:sldId id="273" r:id="rId15"/>
    <p:sldId id="276" r:id="rId16"/>
    <p:sldId id="277" r:id="rId17"/>
    <p:sldId id="278" r:id="rId18"/>
    <p:sldId id="279" r:id="rId19"/>
    <p:sldId id="308" r:id="rId20"/>
    <p:sldId id="318" r:id="rId21"/>
    <p:sldId id="280" r:id="rId22"/>
    <p:sldId id="322" r:id="rId23"/>
    <p:sldId id="314" r:id="rId24"/>
    <p:sldId id="315" r:id="rId25"/>
    <p:sldId id="281" r:id="rId26"/>
    <p:sldId id="285" r:id="rId27"/>
    <p:sldId id="319" r:id="rId28"/>
    <p:sldId id="320" r:id="rId29"/>
    <p:sldId id="286" r:id="rId30"/>
    <p:sldId id="283" r:id="rId31"/>
    <p:sldId id="284" r:id="rId32"/>
    <p:sldId id="282" r:id="rId33"/>
    <p:sldId id="261" r:id="rId34"/>
    <p:sldId id="291" r:id="rId35"/>
    <p:sldId id="294" r:id="rId36"/>
    <p:sldId id="293" r:id="rId37"/>
    <p:sldId id="323" r:id="rId38"/>
    <p:sldId id="292" r:id="rId39"/>
    <p:sldId id="289" r:id="rId40"/>
    <p:sldId id="321" r:id="rId41"/>
    <p:sldId id="290" r:id="rId42"/>
    <p:sldId id="262" r:id="rId43"/>
    <p:sldId id="297" r:id="rId44"/>
    <p:sldId id="298" r:id="rId45"/>
    <p:sldId id="303" r:id="rId46"/>
    <p:sldId id="304" r:id="rId47"/>
    <p:sldId id="263" r:id="rId48"/>
    <p:sldId id="264" r:id="rId49"/>
    <p:sldId id="300" r:id="rId50"/>
    <p:sldId id="301" r:id="rId51"/>
    <p:sldId id="305" r:id="rId52"/>
    <p:sldId id="265" r:id="rId53"/>
    <p:sldId id="306" r:id="rId54"/>
    <p:sldId id="266" r:id="rId55"/>
    <p:sldId id="275" r:id="rId56"/>
    <p:sldId id="312" r:id="rId57"/>
    <p:sldId id="316" r:id="rId58"/>
    <p:sldId id="299" r:id="rId59"/>
    <p:sldId id="309" r:id="rId60"/>
    <p:sldId id="310" r:id="rId61"/>
    <p:sldId id="311" r:id="rId62"/>
    <p:sldId id="313" r:id="rId63"/>
    <p:sldId id="267" r:id="rId6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83" autoAdjust="0"/>
    <p:restoredTop sz="70723" autoAdjust="0"/>
  </p:normalViewPr>
  <p:slideViewPr>
    <p:cSldViewPr snapToGrid="0">
      <p:cViewPr varScale="1">
        <p:scale>
          <a:sx n="65" d="100"/>
          <a:sy n="65" d="100"/>
        </p:scale>
        <p:origin x="1366" y="31"/>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6933322-8862-449D-B02B-D9476081113E}" type="datetimeFigureOut">
              <a:rPr lang="en-GB" smtClean="0"/>
              <a:t>15/11/2016</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27C9A1F-A630-47D6-9126-EADCFBE6256E}" type="slidenum">
              <a:rPr lang="en-GB" smtClean="0"/>
              <a:t>‹#›</a:t>
            </a:fld>
            <a:endParaRPr lang="en-GB"/>
          </a:p>
        </p:txBody>
      </p:sp>
    </p:spTree>
    <p:extLst>
      <p:ext uri="{BB962C8B-B14F-4D97-AF65-F5344CB8AC3E}">
        <p14:creationId xmlns:p14="http://schemas.microsoft.com/office/powerpoint/2010/main" val="3547365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8" Type="http://schemas.openxmlformats.org/officeDocument/2006/relationships/hyperlink" Target="https://en.wikipedia.org/wiki/Computer_network" TargetMode="External"/><Relationship Id="rId13" Type="http://schemas.openxmlformats.org/officeDocument/2006/relationships/hyperlink" Target="https://en.wikipedia.org/wiki/Distributed_object#cite_note-1" TargetMode="External"/><Relationship Id="rId3" Type="http://schemas.openxmlformats.org/officeDocument/2006/relationships/hyperlink" Target="https://en.wikipedia.org/wiki/Distributed_computing" TargetMode="External"/><Relationship Id="rId7" Type="http://schemas.openxmlformats.org/officeDocument/2006/relationships/hyperlink" Target="https://en.wikipedia.org/wiki/Computer" TargetMode="External"/><Relationship Id="rId12" Type="http://schemas.openxmlformats.org/officeDocument/2006/relationships/hyperlink" Target="https://en.wikipedia.org/wiki/Remote_method_invocation" TargetMode="External"/><Relationship Id="rId2" Type="http://schemas.openxmlformats.org/officeDocument/2006/relationships/slide" Target="../slides/slide29.xml"/><Relationship Id="rId1" Type="http://schemas.openxmlformats.org/officeDocument/2006/relationships/notesMaster" Target="../notesMasters/notesMaster1.xml"/><Relationship Id="rId6" Type="http://schemas.openxmlformats.org/officeDocument/2006/relationships/hyperlink" Target="https://en.wikipedia.org/wiki/Address_space" TargetMode="External"/><Relationship Id="rId11" Type="http://schemas.openxmlformats.org/officeDocument/2006/relationships/hyperlink" Target="https://en.wikipedia.org/wiki/Distributed_object_communication" TargetMode="External"/><Relationship Id="rId5" Type="http://schemas.openxmlformats.org/officeDocument/2006/relationships/hyperlink" Target="https://en.wikipedia.org/wiki/Object-oriented_programming" TargetMode="External"/><Relationship Id="rId10" Type="http://schemas.openxmlformats.org/officeDocument/2006/relationships/hyperlink" Target="https://en.wikipedia.org/wiki/Location_transparency" TargetMode="External"/><Relationship Id="rId4" Type="http://schemas.openxmlformats.org/officeDocument/2006/relationships/hyperlink" Target="https://en.wikipedia.org/wiki/Wikipedia:Citation_needed" TargetMode="External"/><Relationship Id="rId9" Type="http://schemas.openxmlformats.org/officeDocument/2006/relationships/hyperlink" Target="https://en.wikipedia.org/wiki/Process_(computing)" TargetMode="Externa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www.pragprog.com/titles/mnee/release-it" TargetMode="External"/><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BD8DD61-C050-A448-B56E-01EFF6FE40B5}" type="slidenum">
              <a:rPr lang="en-US" smtClean="0"/>
              <a:pPr/>
              <a:t>3</a:t>
            </a:fld>
            <a:endParaRPr lang="en-US"/>
          </a:p>
        </p:txBody>
      </p:sp>
    </p:spTree>
    <p:extLst>
      <p:ext uri="{BB962C8B-B14F-4D97-AF65-F5344CB8AC3E}">
        <p14:creationId xmlns:p14="http://schemas.microsoft.com/office/powerpoint/2010/main" val="5981536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1" i="0" u="none" strike="noStrike" kern="1200" baseline="0" dirty="0" smtClean="0">
                <a:solidFill>
                  <a:schemeClr val="tx1"/>
                </a:solidFill>
                <a:latin typeface="+mn-lt"/>
                <a:ea typeface="+mn-ea"/>
                <a:cs typeface="+mn-cs"/>
              </a:rPr>
              <a:t>COMMAND-RESPONSE</a:t>
            </a:r>
          </a:p>
          <a:p>
            <a:endParaRPr lang="en-GB" sz="1200" b="0" i="0" u="none" strike="noStrike" kern="1200" baseline="0" dirty="0" smtClean="0">
              <a:solidFill>
                <a:schemeClr val="tx1"/>
              </a:solidFill>
              <a:latin typeface="+mn-lt"/>
              <a:ea typeface="+mn-ea"/>
              <a:cs typeface="+mn-cs"/>
            </a:endParaRPr>
          </a:p>
          <a:p>
            <a:r>
              <a:rPr lang="en-GB" sz="1200" b="0" i="0" u="none" strike="noStrike" kern="1200" baseline="0" dirty="0" smtClean="0">
                <a:solidFill>
                  <a:schemeClr val="tx1"/>
                </a:solidFill>
                <a:latin typeface="+mn-lt"/>
                <a:ea typeface="+mn-ea"/>
                <a:cs typeface="+mn-cs"/>
              </a:rPr>
              <a:t>The first message invokes the command whose NAME is specified using the ARGUMENTS provided. The second is issued in eventual response to the first and returns the OUTCOME and RESULTS of the completed command. Whenever OUTCOME indicates that a command has failed, the command’s RESULTS are required to be an error number and diagnostic message, the former to help the invoking program determine what to do next, the latter for possible presentation to the user. The protocol thus provides a framework for reporting errors, while leaving to the applications program the tasks of assigning error numbers and composing the text of error messages.</a:t>
            </a:r>
            <a:endParaRPr lang="en-GB" dirty="0"/>
          </a:p>
        </p:txBody>
      </p:sp>
      <p:sp>
        <p:nvSpPr>
          <p:cNvPr id="4" name="Slide Number Placeholder 3"/>
          <p:cNvSpPr>
            <a:spLocks noGrp="1"/>
          </p:cNvSpPr>
          <p:nvPr>
            <p:ph type="sldNum" sz="quarter" idx="10"/>
          </p:nvPr>
        </p:nvSpPr>
        <p:spPr/>
        <p:txBody>
          <a:bodyPr/>
          <a:lstStyle/>
          <a:p>
            <a:fld id="{327C9A1F-A630-47D6-9126-EADCFBE6256E}" type="slidenum">
              <a:rPr lang="en-GB" smtClean="0"/>
              <a:t>16</a:t>
            </a:fld>
            <a:endParaRPr lang="en-GB"/>
          </a:p>
        </p:txBody>
      </p:sp>
    </p:spTree>
    <p:extLst>
      <p:ext uri="{BB962C8B-B14F-4D97-AF65-F5344CB8AC3E}">
        <p14:creationId xmlns:p14="http://schemas.microsoft.com/office/powerpoint/2010/main" val="27529313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smtClean="0"/>
              <a:t>REQUEST-REPLY</a:t>
            </a:r>
          </a:p>
          <a:p>
            <a:endParaRPr lang="en-GB" dirty="0" smtClean="0"/>
          </a:p>
          <a:p>
            <a:r>
              <a:rPr lang="en-GB" dirty="0" smtClean="0"/>
              <a:t>While the command/response model is a natural one, others are possible. A remote resource might also be </a:t>
            </a:r>
            <a:r>
              <a:rPr lang="en-GB" dirty="0" err="1" smtClean="0"/>
              <a:t>modeled</a:t>
            </a:r>
            <a:r>
              <a:rPr lang="en-GB" dirty="0" smtClean="0"/>
              <a:t> as a process that services and replies to requests it receives from other computer</a:t>
            </a:r>
            <a:r>
              <a:rPr lang="en-GB" baseline="0" dirty="0" smtClean="0"/>
              <a:t> </a:t>
            </a:r>
            <a:r>
              <a:rPr lang="en-GB" dirty="0" smtClean="0"/>
              <a:t>processes. This request/reply model would emphasize the fact that the Protocol is a vehicle for inter-process communication and that no human user is directly involved. </a:t>
            </a:r>
          </a:p>
          <a:p>
            <a:r>
              <a:rPr lang="en-GB" dirty="0" smtClean="0"/>
              <a:t>Substituting the request/reply model for the command/response model requires only cosmetic changes to the Protocol: </a:t>
            </a:r>
          </a:p>
          <a:p>
            <a:r>
              <a:rPr lang="en-GB" dirty="0" smtClean="0"/>
              <a:t>message-type=REQUEST [</a:t>
            </a:r>
            <a:r>
              <a:rPr lang="en-GB" dirty="0" err="1" smtClean="0"/>
              <a:t>tid</a:t>
            </a:r>
            <a:r>
              <a:rPr lang="en-GB" dirty="0" smtClean="0"/>
              <a:t>] op-code arguments</a:t>
            </a:r>
          </a:p>
          <a:p>
            <a:r>
              <a:rPr lang="en-GB" dirty="0" smtClean="0"/>
              <a:t>message-type=REPLY </a:t>
            </a:r>
            <a:r>
              <a:rPr lang="en-GB" dirty="0" err="1" smtClean="0"/>
              <a:t>tid</a:t>
            </a:r>
            <a:r>
              <a:rPr lang="en-GB" dirty="0" smtClean="0"/>
              <a:t> outcome results</a:t>
            </a:r>
          </a:p>
          <a:p>
            <a:r>
              <a:rPr lang="en-GB" dirty="0" smtClean="0"/>
              <a:t>In the formulation above, the terms "REQUEST", "REPLY", and "op-code" have simply been substituted for "COMMAND", "RESPONSE", and "command-name", respectively.</a:t>
            </a:r>
          </a:p>
          <a:p>
            <a:r>
              <a:rPr lang="en-GB" dirty="0" smtClean="0"/>
              <a:t>The choice of model need affect neither the content of the Protocol nor the </a:t>
            </a:r>
            <a:r>
              <a:rPr lang="en-GB" dirty="0" err="1" smtClean="0"/>
              <a:t>behavior</a:t>
            </a:r>
            <a:r>
              <a:rPr lang="en-GB" dirty="0" smtClean="0"/>
              <a:t> of the processes whose dialog it governs.</a:t>
            </a:r>
          </a:p>
          <a:p>
            <a:r>
              <a:rPr lang="en-GB" dirty="0" smtClean="0"/>
              <a:t>Use of the word "command" in the command/response model, for example, is not meant to imply that the remote process can be coerced into action. Whatever model is adopted, a process has complete freedom to reject an incoming remote request that it is</a:t>
            </a:r>
          </a:p>
          <a:p>
            <a:r>
              <a:rPr lang="en-GB" dirty="0" smtClean="0"/>
              <a:t>incapable of or unwilling to </a:t>
            </a:r>
            <a:r>
              <a:rPr lang="en-GB" dirty="0" err="1" smtClean="0"/>
              <a:t>fulfill</a:t>
            </a:r>
            <a:r>
              <a:rPr lang="en-GB" dirty="0" smtClean="0"/>
              <a:t>.</a:t>
            </a:r>
            <a:endParaRPr lang="en-GB" dirty="0"/>
          </a:p>
        </p:txBody>
      </p:sp>
      <p:sp>
        <p:nvSpPr>
          <p:cNvPr id="4" name="Slide Number Placeholder 3"/>
          <p:cNvSpPr>
            <a:spLocks noGrp="1"/>
          </p:cNvSpPr>
          <p:nvPr>
            <p:ph type="sldNum" sz="quarter" idx="10"/>
          </p:nvPr>
        </p:nvSpPr>
        <p:spPr/>
        <p:txBody>
          <a:bodyPr/>
          <a:lstStyle/>
          <a:p>
            <a:fld id="{327C9A1F-A630-47D6-9126-EADCFBE6256E}" type="slidenum">
              <a:rPr lang="en-GB" smtClean="0"/>
              <a:t>17</a:t>
            </a:fld>
            <a:endParaRPr lang="en-GB"/>
          </a:p>
        </p:txBody>
      </p:sp>
    </p:spTree>
    <p:extLst>
      <p:ext uri="{BB962C8B-B14F-4D97-AF65-F5344CB8AC3E}">
        <p14:creationId xmlns:p14="http://schemas.microsoft.com/office/powerpoint/2010/main" val="5509960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smtClean="0"/>
              <a:t>PROCEDURE-CONTROL-PROTOCOL</a:t>
            </a:r>
            <a:r>
              <a:rPr lang="en-GB" b="1" baseline="0" dirty="0" smtClean="0"/>
              <a:t> (PCP)</a:t>
            </a:r>
            <a:endParaRPr lang="en-GB" b="1" dirty="0" smtClean="0"/>
          </a:p>
          <a:p>
            <a:endParaRPr lang="en-GB" dirty="0" smtClean="0"/>
          </a:p>
          <a:p>
            <a:r>
              <a:rPr lang="en-GB" dirty="0" smtClean="0"/>
              <a:t>Ideally, the goal of both the Protocol and its accompanying RTE is to make remote resources as easy to use as local ones. Since local resources usually take the form of resident and/or library</a:t>
            </a:r>
          </a:p>
          <a:p>
            <a:r>
              <a:rPr lang="en-GB" dirty="0" smtClean="0"/>
              <a:t>subroutines, the possibility of </a:t>
            </a:r>
            <a:r>
              <a:rPr lang="en-GB" dirty="0" err="1" smtClean="0"/>
              <a:t>modeling</a:t>
            </a:r>
            <a:r>
              <a:rPr lang="en-GB" dirty="0" smtClean="0"/>
              <a:t> remote commands as "procedures" immediately suggests itself. The Model is further confirmed by the similarity that exists between local procedures and</a:t>
            </a:r>
          </a:p>
          <a:p>
            <a:r>
              <a:rPr lang="en-GB" dirty="0" smtClean="0"/>
              <a:t>the remote commands to which the Protocol provides access. Both carry out arbitrarily complex, named operations on behalf of the requesting program (the caller); are governed by arguments supplied</a:t>
            </a:r>
            <a:r>
              <a:rPr lang="en-GB" baseline="0" dirty="0" smtClean="0"/>
              <a:t> </a:t>
            </a:r>
            <a:r>
              <a:rPr lang="en-GB" dirty="0" smtClean="0"/>
              <a:t>by the caller; and return to it results that reflect the outcome of the operation. The procedure call model thus acknowledges that, in</a:t>
            </a:r>
            <a:r>
              <a:rPr lang="en-GB" baseline="0" dirty="0" smtClean="0"/>
              <a:t> </a:t>
            </a:r>
            <a:r>
              <a:rPr lang="en-GB" dirty="0" smtClean="0"/>
              <a:t>a network environment, programs must sometimes call subroutines in machines other than their own.</a:t>
            </a:r>
          </a:p>
          <a:p>
            <a:r>
              <a:rPr lang="en-GB" dirty="0" smtClean="0"/>
              <a:t>Like the request/reply model already described, the procedure call model requires only cosmetic changes to the Protocol:</a:t>
            </a:r>
          </a:p>
          <a:p>
            <a:r>
              <a:rPr lang="en-GB" dirty="0" smtClean="0"/>
              <a:t>message-type=CALL [</a:t>
            </a:r>
            <a:r>
              <a:rPr lang="en-GB" dirty="0" err="1" smtClean="0"/>
              <a:t>tid</a:t>
            </a:r>
            <a:r>
              <a:rPr lang="en-GB" dirty="0" smtClean="0"/>
              <a:t>] procedure-name arguments</a:t>
            </a:r>
          </a:p>
          <a:p>
            <a:r>
              <a:rPr lang="en-GB" dirty="0" smtClean="0"/>
              <a:t>message-type=RETURN </a:t>
            </a:r>
            <a:r>
              <a:rPr lang="en-GB" dirty="0" err="1" smtClean="0"/>
              <a:t>tid</a:t>
            </a:r>
            <a:r>
              <a:rPr lang="en-GB" dirty="0" smtClean="0"/>
              <a:t> outcome results</a:t>
            </a:r>
          </a:p>
          <a:p>
            <a:r>
              <a:rPr lang="en-GB" dirty="0" smtClean="0"/>
              <a:t>In this third formulation, the terms "CALL", "RETURN", and "procedure-name" have been substituted for "COMMAND, "RESPONSE", and "command-name", respectively. And in this form, the Protocol might</a:t>
            </a:r>
            <a:r>
              <a:rPr lang="en-GB" baseline="0" dirty="0" smtClean="0"/>
              <a:t> </a:t>
            </a:r>
            <a:r>
              <a:rPr lang="en-GB" dirty="0" smtClean="0"/>
              <a:t>aptly be designated a "procedure call protocol (PCP)"</a:t>
            </a:r>
            <a:endParaRPr lang="en-GB" dirty="0"/>
          </a:p>
        </p:txBody>
      </p:sp>
      <p:sp>
        <p:nvSpPr>
          <p:cNvPr id="4" name="Slide Number Placeholder 3"/>
          <p:cNvSpPr>
            <a:spLocks noGrp="1"/>
          </p:cNvSpPr>
          <p:nvPr>
            <p:ph type="sldNum" sz="quarter" idx="10"/>
          </p:nvPr>
        </p:nvSpPr>
        <p:spPr/>
        <p:txBody>
          <a:bodyPr/>
          <a:lstStyle/>
          <a:p>
            <a:fld id="{327C9A1F-A630-47D6-9126-EADCFBE6256E}" type="slidenum">
              <a:rPr lang="en-GB" smtClean="0"/>
              <a:t>18</a:t>
            </a:fld>
            <a:endParaRPr lang="en-GB"/>
          </a:p>
        </p:txBody>
      </p:sp>
    </p:spTree>
    <p:extLst>
      <p:ext uri="{BB962C8B-B14F-4D97-AF65-F5344CB8AC3E}">
        <p14:creationId xmlns:p14="http://schemas.microsoft.com/office/powerpoint/2010/main" val="15091255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 idea is</a:t>
            </a:r>
            <a:r>
              <a:rPr lang="en-GB" baseline="0" dirty="0" smtClean="0"/>
              <a:t> that we want to widen the pool of people who can perform distributed systems programming, and to do that we have to simplify how we do this. Xerox </a:t>
            </a:r>
            <a:r>
              <a:rPr lang="en-GB" baseline="0" dirty="0" err="1" smtClean="0"/>
              <a:t>Parc</a:t>
            </a:r>
            <a:r>
              <a:rPr lang="en-GB" baseline="0" dirty="0" smtClean="0"/>
              <a:t> latched onto the idea of making a local call look like a remote call and having a runtime handle the complexity of the inter-process communication, and decided that it could demonstrate by implementing White’s ideas that it was straightforward for developers to build distributed systems.</a:t>
            </a:r>
            <a:endParaRPr lang="en-GB" dirty="0"/>
          </a:p>
        </p:txBody>
      </p:sp>
      <p:sp>
        <p:nvSpPr>
          <p:cNvPr id="4" name="Slide Number Placeholder 3"/>
          <p:cNvSpPr>
            <a:spLocks noGrp="1"/>
          </p:cNvSpPr>
          <p:nvPr>
            <p:ph type="sldNum" sz="quarter" idx="10"/>
          </p:nvPr>
        </p:nvSpPr>
        <p:spPr/>
        <p:txBody>
          <a:bodyPr/>
          <a:lstStyle/>
          <a:p>
            <a:fld id="{327C9A1F-A630-47D6-9126-EADCFBE6256E}" type="slidenum">
              <a:rPr lang="en-GB" smtClean="0"/>
              <a:t>21</a:t>
            </a:fld>
            <a:endParaRPr lang="en-GB"/>
          </a:p>
        </p:txBody>
      </p:sp>
    </p:spTree>
    <p:extLst>
      <p:ext uri="{BB962C8B-B14F-4D97-AF65-F5344CB8AC3E}">
        <p14:creationId xmlns:p14="http://schemas.microsoft.com/office/powerpoint/2010/main" val="19247661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COM and CORBA’s IDL, WSDL for SOAP, the </a:t>
            </a:r>
            <a:r>
              <a:rPr lang="en-GB" dirty="0" err="1" smtClean="0"/>
              <a:t>langage</a:t>
            </a:r>
            <a:r>
              <a:rPr lang="en-GB" dirty="0" smtClean="0"/>
              <a:t> used by </a:t>
            </a:r>
            <a:r>
              <a:rPr lang="en-GB" dirty="0" err="1" smtClean="0"/>
              <a:t>gRPC</a:t>
            </a:r>
            <a:endParaRPr lang="en-GB" dirty="0" smtClean="0"/>
          </a:p>
          <a:p>
            <a:endParaRPr lang="en-GB" dirty="0" smtClean="0"/>
          </a:p>
          <a:p>
            <a:r>
              <a:rPr lang="en-GB" sz="1200" b="0" i="0" u="none" strike="noStrike" kern="1200" baseline="0" dirty="0" err="1" smtClean="0">
                <a:solidFill>
                  <a:schemeClr val="tx1"/>
                </a:solidFill>
                <a:latin typeface="+mn-lt"/>
                <a:ea typeface="+mn-ea"/>
                <a:cs typeface="+mn-cs"/>
              </a:rPr>
              <a:t>RPCRuntime</a:t>
            </a:r>
            <a:r>
              <a:rPr lang="en-GB" sz="1200" b="0" i="0" u="none" strike="noStrike" kern="1200" baseline="0" dirty="0" smtClean="0">
                <a:solidFill>
                  <a:schemeClr val="tx1"/>
                </a:solidFill>
                <a:latin typeface="+mn-lt"/>
                <a:ea typeface="+mn-ea"/>
                <a:cs typeface="+mn-cs"/>
              </a:rPr>
              <a:t> is a standard part of the Cedar system. The user and server are</a:t>
            </a:r>
          </a:p>
          <a:p>
            <a:r>
              <a:rPr lang="en-GB" sz="1200" b="0" i="0" u="none" strike="noStrike" kern="1200" baseline="0" dirty="0" smtClean="0">
                <a:solidFill>
                  <a:schemeClr val="tx1"/>
                </a:solidFill>
                <a:latin typeface="+mn-lt"/>
                <a:ea typeface="+mn-ea"/>
                <a:cs typeface="+mn-cs"/>
              </a:rPr>
              <a:t>written as part of the distributed application. But the user-stub and server-stub</a:t>
            </a:r>
          </a:p>
          <a:p>
            <a:r>
              <a:rPr lang="en-GB" sz="1200" b="0" i="0" u="none" strike="noStrike" kern="1200" baseline="0" dirty="0" smtClean="0">
                <a:solidFill>
                  <a:schemeClr val="tx1"/>
                </a:solidFill>
                <a:latin typeface="+mn-lt"/>
                <a:ea typeface="+mn-ea"/>
                <a:cs typeface="+mn-cs"/>
              </a:rPr>
              <a:t>are automatically generated, by a program called </a:t>
            </a:r>
            <a:r>
              <a:rPr lang="en-GB" sz="1200" b="0" i="1" u="none" strike="noStrike" kern="1200" baseline="0" dirty="0" smtClean="0">
                <a:solidFill>
                  <a:schemeClr val="tx1"/>
                </a:solidFill>
                <a:latin typeface="+mn-lt"/>
                <a:ea typeface="+mn-ea"/>
                <a:cs typeface="+mn-cs"/>
              </a:rPr>
              <a:t>Lupine. </a:t>
            </a:r>
            <a:r>
              <a:rPr lang="en-GB" sz="1200" b="0" i="0" u="none" strike="noStrike" kern="1200" baseline="0" dirty="0" smtClean="0">
                <a:solidFill>
                  <a:schemeClr val="tx1"/>
                </a:solidFill>
                <a:latin typeface="+mn-lt"/>
                <a:ea typeface="+mn-ea"/>
                <a:cs typeface="+mn-cs"/>
              </a:rPr>
              <a:t>This generation is</a:t>
            </a:r>
          </a:p>
          <a:p>
            <a:r>
              <a:rPr lang="en-GB" sz="1200" b="0" i="0" u="none" strike="noStrike" kern="1200" baseline="0" dirty="0" smtClean="0">
                <a:solidFill>
                  <a:schemeClr val="tx1"/>
                </a:solidFill>
                <a:latin typeface="+mn-lt"/>
                <a:ea typeface="+mn-ea"/>
                <a:cs typeface="+mn-cs"/>
              </a:rPr>
              <a:t>specified by use of Mesa </a:t>
            </a:r>
            <a:r>
              <a:rPr lang="en-GB" sz="1200" b="0" i="1" u="none" strike="noStrike" kern="1200" baseline="0" dirty="0" smtClean="0">
                <a:solidFill>
                  <a:schemeClr val="tx1"/>
                </a:solidFill>
                <a:latin typeface="+mn-lt"/>
                <a:ea typeface="+mn-ea"/>
                <a:cs typeface="+mn-cs"/>
              </a:rPr>
              <a:t>interface modules. </a:t>
            </a:r>
            <a:r>
              <a:rPr lang="en-GB" sz="1200" b="0" i="0" u="none" strike="noStrike" kern="1200" baseline="0" dirty="0" smtClean="0">
                <a:solidFill>
                  <a:schemeClr val="tx1"/>
                </a:solidFill>
                <a:latin typeface="+mn-lt"/>
                <a:ea typeface="+mn-ea"/>
                <a:cs typeface="+mn-cs"/>
              </a:rPr>
              <a:t>These are the basis of the Mesa (and</a:t>
            </a:r>
          </a:p>
          <a:p>
            <a:r>
              <a:rPr lang="en-GB" sz="1200" b="0" i="0" u="none" strike="noStrike" kern="1200" baseline="0" dirty="0" smtClean="0">
                <a:solidFill>
                  <a:schemeClr val="tx1"/>
                </a:solidFill>
                <a:latin typeface="+mn-lt"/>
                <a:ea typeface="+mn-ea"/>
                <a:cs typeface="+mn-cs"/>
              </a:rPr>
              <a:t>Cedar) separate compilation and binding mechanism [9]. An interface module is</a:t>
            </a:r>
          </a:p>
          <a:p>
            <a:r>
              <a:rPr lang="en-GB" sz="1200" b="0" i="0" u="none" strike="noStrike" kern="1200" baseline="0" dirty="0" smtClean="0">
                <a:solidFill>
                  <a:schemeClr val="tx1"/>
                </a:solidFill>
                <a:latin typeface="+mn-lt"/>
                <a:ea typeface="+mn-ea"/>
                <a:cs typeface="+mn-cs"/>
              </a:rPr>
              <a:t>mainly a list of procedure names, together with the types of their arguments and</a:t>
            </a:r>
          </a:p>
          <a:p>
            <a:r>
              <a:rPr lang="en-GB" sz="1200" b="0" i="0" u="none" strike="noStrike" kern="1200" baseline="0" dirty="0" smtClean="0">
                <a:solidFill>
                  <a:schemeClr val="tx1"/>
                </a:solidFill>
                <a:latin typeface="+mn-lt"/>
                <a:ea typeface="+mn-ea"/>
                <a:cs typeface="+mn-cs"/>
              </a:rPr>
              <a:t>results. This is sufficient information for the caller and </a:t>
            </a:r>
            <a:r>
              <a:rPr lang="en-GB" sz="1200" b="0" i="0" u="none" strike="noStrike" kern="1200" baseline="0" dirty="0" err="1" smtClean="0">
                <a:solidFill>
                  <a:schemeClr val="tx1"/>
                </a:solidFill>
                <a:latin typeface="+mn-lt"/>
                <a:ea typeface="+mn-ea"/>
                <a:cs typeface="+mn-cs"/>
              </a:rPr>
              <a:t>callee</a:t>
            </a:r>
            <a:r>
              <a:rPr lang="en-GB" sz="1200" b="0" i="0" u="none" strike="noStrike" kern="1200" baseline="0" dirty="0" smtClean="0">
                <a:solidFill>
                  <a:schemeClr val="tx1"/>
                </a:solidFill>
                <a:latin typeface="+mn-lt"/>
                <a:ea typeface="+mn-ea"/>
                <a:cs typeface="+mn-cs"/>
              </a:rPr>
              <a:t> to independently</a:t>
            </a:r>
          </a:p>
          <a:p>
            <a:r>
              <a:rPr lang="en-GB" sz="1200" b="0" i="0" u="none" strike="noStrike" kern="1200" baseline="0" dirty="0" smtClean="0">
                <a:solidFill>
                  <a:schemeClr val="tx1"/>
                </a:solidFill>
                <a:latin typeface="+mn-lt"/>
                <a:ea typeface="+mn-ea"/>
                <a:cs typeface="+mn-cs"/>
              </a:rPr>
              <a:t>perform compile-time type checking and to generate appropriate calling sequences.</a:t>
            </a:r>
          </a:p>
          <a:p>
            <a:r>
              <a:rPr lang="en-GB" sz="1200" b="0" i="0" u="none" strike="noStrike" kern="1200" baseline="0" dirty="0" smtClean="0">
                <a:solidFill>
                  <a:schemeClr val="tx1"/>
                </a:solidFill>
                <a:latin typeface="+mn-lt"/>
                <a:ea typeface="+mn-ea"/>
                <a:cs typeface="+mn-cs"/>
              </a:rPr>
              <a:t>A </a:t>
            </a:r>
            <a:r>
              <a:rPr lang="en-GB" sz="1200" b="0" i="1" u="none" strike="noStrike" kern="1200" baseline="0" dirty="0" smtClean="0">
                <a:solidFill>
                  <a:schemeClr val="tx1"/>
                </a:solidFill>
                <a:latin typeface="+mn-lt"/>
                <a:ea typeface="+mn-ea"/>
                <a:cs typeface="+mn-cs"/>
              </a:rPr>
              <a:t>program module </a:t>
            </a:r>
            <a:r>
              <a:rPr lang="en-GB" sz="1200" b="0" i="0" u="none" strike="noStrike" kern="1200" baseline="0" dirty="0" smtClean="0">
                <a:solidFill>
                  <a:schemeClr val="tx1"/>
                </a:solidFill>
                <a:latin typeface="+mn-lt"/>
                <a:ea typeface="+mn-ea"/>
                <a:cs typeface="+mn-cs"/>
              </a:rPr>
              <a:t>that implements procedures in an interface is said to</a:t>
            </a:r>
          </a:p>
          <a:p>
            <a:r>
              <a:rPr lang="en-GB" sz="1200" b="0" i="1" u="none" strike="noStrike" kern="1200" baseline="0" dirty="0" smtClean="0">
                <a:solidFill>
                  <a:schemeClr val="tx1"/>
                </a:solidFill>
                <a:latin typeface="+mn-lt"/>
                <a:ea typeface="+mn-ea"/>
                <a:cs typeface="+mn-cs"/>
              </a:rPr>
              <a:t>export </a:t>
            </a:r>
            <a:r>
              <a:rPr lang="en-GB" sz="1200" b="0" i="0" u="none" strike="noStrike" kern="1200" baseline="0" dirty="0" smtClean="0">
                <a:solidFill>
                  <a:schemeClr val="tx1"/>
                </a:solidFill>
                <a:latin typeface="+mn-lt"/>
                <a:ea typeface="+mn-ea"/>
                <a:cs typeface="+mn-cs"/>
              </a:rPr>
              <a:t>that interface. A program module calling procedures from an interface is</a:t>
            </a:r>
          </a:p>
          <a:p>
            <a:r>
              <a:rPr lang="en-GB" sz="1200" b="0" i="0" u="none" strike="noStrike" kern="1200" baseline="0" dirty="0" smtClean="0">
                <a:solidFill>
                  <a:schemeClr val="tx1"/>
                </a:solidFill>
                <a:latin typeface="+mn-lt"/>
                <a:ea typeface="+mn-ea"/>
                <a:cs typeface="+mn-cs"/>
              </a:rPr>
              <a:t>said to </a:t>
            </a:r>
            <a:r>
              <a:rPr lang="en-GB" sz="1200" b="0" i="1" u="none" strike="noStrike" kern="1200" baseline="0" dirty="0" smtClean="0">
                <a:solidFill>
                  <a:schemeClr val="tx1"/>
                </a:solidFill>
                <a:latin typeface="+mn-lt"/>
                <a:ea typeface="+mn-ea"/>
                <a:cs typeface="+mn-cs"/>
              </a:rPr>
              <a:t>import </a:t>
            </a:r>
            <a:r>
              <a:rPr lang="en-GB" sz="1200" b="0" i="0" u="none" strike="noStrike" kern="1200" baseline="0" dirty="0" smtClean="0">
                <a:solidFill>
                  <a:schemeClr val="tx1"/>
                </a:solidFill>
                <a:latin typeface="+mn-lt"/>
                <a:ea typeface="+mn-ea"/>
                <a:cs typeface="+mn-cs"/>
              </a:rPr>
              <a:t>that interface. When writing a distributed application, a programmer</a:t>
            </a:r>
          </a:p>
          <a:p>
            <a:r>
              <a:rPr lang="en-GB" sz="1200" b="0" i="0" u="none" strike="noStrike" kern="1200" baseline="0" dirty="0" smtClean="0">
                <a:solidFill>
                  <a:schemeClr val="tx1"/>
                </a:solidFill>
                <a:latin typeface="+mn-lt"/>
                <a:ea typeface="+mn-ea"/>
                <a:cs typeface="+mn-cs"/>
              </a:rPr>
              <a:t>first writes an interface module. Then he can write the user code that imports</a:t>
            </a:r>
          </a:p>
          <a:p>
            <a:r>
              <a:rPr lang="en-GB" sz="1200" b="0" i="0" u="none" strike="noStrike" kern="1200" baseline="0" dirty="0" smtClean="0">
                <a:solidFill>
                  <a:schemeClr val="tx1"/>
                </a:solidFill>
                <a:latin typeface="+mn-lt"/>
                <a:ea typeface="+mn-ea"/>
                <a:cs typeface="+mn-cs"/>
              </a:rPr>
              <a:t>that interface and the server code that exports the interface. He also presents</a:t>
            </a:r>
          </a:p>
          <a:p>
            <a:r>
              <a:rPr lang="en-GB" sz="1200" b="0" i="0" u="none" strike="noStrike" kern="1200" baseline="0" dirty="0" smtClean="0">
                <a:solidFill>
                  <a:schemeClr val="tx1"/>
                </a:solidFill>
                <a:latin typeface="+mn-lt"/>
                <a:ea typeface="+mn-ea"/>
                <a:cs typeface="+mn-cs"/>
              </a:rPr>
              <a:t>the interface to Lupine, which generates the user-stub, (that exports the interface)</a:t>
            </a:r>
          </a:p>
          <a:p>
            <a:r>
              <a:rPr lang="en-GB" sz="1200" b="0" i="0" u="none" strike="noStrike" kern="1200" baseline="0" dirty="0" smtClean="0">
                <a:solidFill>
                  <a:schemeClr val="tx1"/>
                </a:solidFill>
                <a:latin typeface="+mn-lt"/>
                <a:ea typeface="+mn-ea"/>
                <a:cs typeface="+mn-cs"/>
              </a:rPr>
              <a:t>and the server-stub {that imports the interface). When binding the programs on</a:t>
            </a:r>
          </a:p>
          <a:p>
            <a:r>
              <a:rPr lang="en-GB" sz="1200" b="0" i="0" u="none" strike="noStrike" kern="1200" baseline="0" dirty="0" smtClean="0">
                <a:solidFill>
                  <a:schemeClr val="tx1"/>
                </a:solidFill>
                <a:latin typeface="+mn-lt"/>
                <a:ea typeface="+mn-ea"/>
                <a:cs typeface="+mn-cs"/>
              </a:rPr>
              <a:t>the 'caller machine, the user is bound to the user-stub. On the </a:t>
            </a:r>
            <a:r>
              <a:rPr lang="en-GB" sz="1200" b="0" i="0" u="none" strike="noStrike" kern="1200" baseline="0" dirty="0" err="1" smtClean="0">
                <a:solidFill>
                  <a:schemeClr val="tx1"/>
                </a:solidFill>
                <a:latin typeface="+mn-lt"/>
                <a:ea typeface="+mn-ea"/>
                <a:cs typeface="+mn-cs"/>
              </a:rPr>
              <a:t>callee</a:t>
            </a:r>
            <a:r>
              <a:rPr lang="en-GB" sz="1200" b="0" i="0" u="none" strike="noStrike" kern="1200" baseline="0" dirty="0" smtClean="0">
                <a:solidFill>
                  <a:schemeClr val="tx1"/>
                </a:solidFill>
                <a:latin typeface="+mn-lt"/>
                <a:ea typeface="+mn-ea"/>
                <a:cs typeface="+mn-cs"/>
              </a:rPr>
              <a:t> machine,</a:t>
            </a:r>
          </a:p>
          <a:p>
            <a:r>
              <a:rPr lang="en-GB" sz="1200" b="0" i="0" u="none" strike="noStrike" kern="1200" baseline="0" dirty="0" smtClean="0">
                <a:solidFill>
                  <a:schemeClr val="tx1"/>
                </a:solidFill>
                <a:latin typeface="+mn-lt"/>
                <a:ea typeface="+mn-ea"/>
                <a:cs typeface="+mn-cs"/>
              </a:rPr>
              <a:t>the server-stub is bound to the server.</a:t>
            </a:r>
            <a:r>
              <a:rPr lang="en-GB" dirty="0" smtClean="0"/>
              <a:t> (</a:t>
            </a:r>
            <a:r>
              <a:rPr lang="en-GB" dirty="0" err="1" smtClean="0"/>
              <a:t>protobuf</a:t>
            </a:r>
            <a:r>
              <a:rPr lang="en-GB" dirty="0" smtClean="0"/>
              <a:t> based) are all just modern implementations</a:t>
            </a:r>
            <a:r>
              <a:rPr lang="en-GB" baseline="0" dirty="0" smtClean="0"/>
              <a:t> of this idea. </a:t>
            </a:r>
            <a:endParaRPr lang="en-GB" dirty="0"/>
          </a:p>
        </p:txBody>
      </p:sp>
      <p:sp>
        <p:nvSpPr>
          <p:cNvPr id="4" name="Slide Number Placeholder 3"/>
          <p:cNvSpPr>
            <a:spLocks noGrp="1"/>
          </p:cNvSpPr>
          <p:nvPr>
            <p:ph type="sldNum" sz="quarter" idx="10"/>
          </p:nvPr>
        </p:nvSpPr>
        <p:spPr/>
        <p:txBody>
          <a:bodyPr/>
          <a:lstStyle/>
          <a:p>
            <a:fld id="{327C9A1F-A630-47D6-9126-EADCFBE6256E}" type="slidenum">
              <a:rPr lang="en-GB" smtClean="0"/>
              <a:t>23</a:t>
            </a:fld>
            <a:endParaRPr lang="en-GB"/>
          </a:p>
        </p:txBody>
      </p:sp>
    </p:spTree>
    <p:extLst>
      <p:ext uri="{BB962C8B-B14F-4D97-AF65-F5344CB8AC3E}">
        <p14:creationId xmlns:p14="http://schemas.microsoft.com/office/powerpoint/2010/main" val="30695411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Also created the idea of service discovery. To make this seamless the programmer doesn’t want to understand that they are making a network</a:t>
            </a:r>
            <a:r>
              <a:rPr lang="en-GB" baseline="0" dirty="0" smtClean="0"/>
              <a:t> call, so how does the runtime make the call? The simple answer is that we need to register processes that can provide given procedures and allow the runtime to lookup those instances when it needs to make a call and route the call to an available instance. The client developer doesn’t need to be aware of the address of the server – the runtime needs to be aware of the server.</a:t>
            </a:r>
          </a:p>
          <a:p>
            <a:endParaRPr lang="en-GB"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smtClean="0"/>
              <a:t>Now: </a:t>
            </a:r>
            <a:r>
              <a:rPr lang="en-GB" dirty="0" err="1" smtClean="0"/>
              <a:t>etcd</a:t>
            </a:r>
            <a:r>
              <a:rPr lang="en-GB" dirty="0" smtClean="0"/>
              <a:t>, zookeeper, consul are used for service registration and discovery.</a:t>
            </a:r>
          </a:p>
          <a:p>
            <a:endParaRPr lang="en-GB" dirty="0"/>
          </a:p>
        </p:txBody>
      </p:sp>
      <p:sp>
        <p:nvSpPr>
          <p:cNvPr id="4" name="Slide Number Placeholder 3"/>
          <p:cNvSpPr>
            <a:spLocks noGrp="1"/>
          </p:cNvSpPr>
          <p:nvPr>
            <p:ph type="sldNum" sz="quarter" idx="10"/>
          </p:nvPr>
        </p:nvSpPr>
        <p:spPr/>
        <p:txBody>
          <a:bodyPr/>
          <a:lstStyle/>
          <a:p>
            <a:fld id="{327C9A1F-A630-47D6-9126-EADCFBE6256E}" type="slidenum">
              <a:rPr lang="en-GB" smtClean="0"/>
              <a:t>24</a:t>
            </a:fld>
            <a:endParaRPr lang="en-GB"/>
          </a:p>
        </p:txBody>
      </p:sp>
    </p:spTree>
    <p:extLst>
      <p:ext uri="{BB962C8B-B14F-4D97-AF65-F5344CB8AC3E}">
        <p14:creationId xmlns:p14="http://schemas.microsoft.com/office/powerpoint/2010/main" val="41082686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 program structure we use for RPC is similar to that proposed in Nelson' thesis. It is based on the concept of stubs. When making a remote call, five pieces of program are involved: the user, the user-stub, the RPC communications package (known as </a:t>
            </a:r>
            <a:r>
              <a:rPr lang="en-GB" dirty="0" err="1" smtClean="0"/>
              <a:t>RPCRuntime</a:t>
            </a:r>
            <a:r>
              <a:rPr lang="en-GB" dirty="0" smtClean="0"/>
              <a:t>), the server-stub, and the server. Their </a:t>
            </a:r>
            <a:r>
              <a:rPr lang="en-GB" dirty="0" err="1" smtClean="0"/>
              <a:t>relatidnship</a:t>
            </a:r>
            <a:r>
              <a:rPr lang="en-GB" dirty="0" smtClean="0"/>
              <a:t> is shown in Figure 1. The user, the user-stub, and one instance of </a:t>
            </a:r>
            <a:r>
              <a:rPr lang="en-GB" dirty="0" err="1" smtClean="0"/>
              <a:t>RPCRuntime</a:t>
            </a:r>
            <a:r>
              <a:rPr lang="en-GB" dirty="0" smtClean="0"/>
              <a:t> execute in the caller machine; the server, the server-stub and another instance of </a:t>
            </a:r>
            <a:r>
              <a:rPr lang="en-GB" dirty="0" err="1" smtClean="0"/>
              <a:t>RPCRuntime</a:t>
            </a:r>
            <a:r>
              <a:rPr lang="en-GB" dirty="0" smtClean="0"/>
              <a:t> execute in the </a:t>
            </a:r>
            <a:r>
              <a:rPr lang="en-GB" dirty="0" err="1" smtClean="0"/>
              <a:t>callee</a:t>
            </a:r>
            <a:r>
              <a:rPr lang="en-GB" dirty="0" smtClean="0"/>
              <a:t> machine. When the user wishes to make a remote call, it actually makes a perfectly normal local call which invokes a corresponding procedure in the user-stub. The user-stub is responsible for placing a specification of the target procedure and the arguments into one or more packets and asking the </a:t>
            </a:r>
            <a:r>
              <a:rPr lang="en-GB" dirty="0" err="1" smtClean="0"/>
              <a:t>RPCRuntime</a:t>
            </a:r>
            <a:r>
              <a:rPr lang="en-GB" dirty="0" smtClean="0"/>
              <a:t> to transmit these reliably to the </a:t>
            </a:r>
            <a:r>
              <a:rPr lang="en-GB" dirty="0" err="1" smtClean="0"/>
              <a:t>callee</a:t>
            </a:r>
            <a:r>
              <a:rPr lang="en-GB" dirty="0" smtClean="0"/>
              <a:t> machine. On receipt of these packets, the </a:t>
            </a:r>
            <a:r>
              <a:rPr lang="en-GB" dirty="0" err="1" smtClean="0"/>
              <a:t>RPCRuntime</a:t>
            </a:r>
            <a:r>
              <a:rPr lang="en-GB" dirty="0" smtClean="0"/>
              <a:t> in the </a:t>
            </a:r>
            <a:r>
              <a:rPr lang="en-GB" dirty="0" err="1" smtClean="0"/>
              <a:t>callee</a:t>
            </a:r>
            <a:r>
              <a:rPr lang="en-GB" dirty="0" smtClean="0"/>
              <a:t> machine passes them to the server-stub. The server-stub unpacks them and again makes a perfectly normal local call, which invokes the appropriate procedure in the server. Meanwhile, the calling process in the caller machine is suspended awaiting a result packet. When the call in the server completes, it returns to the </a:t>
            </a:r>
            <a:r>
              <a:rPr lang="en-GB" dirty="0" err="1" smtClean="0"/>
              <a:t>serverstub</a:t>
            </a:r>
            <a:r>
              <a:rPr lang="en-GB" dirty="0" smtClean="0"/>
              <a:t> and the results are passed back to the suspended process in the caller machine. There they are unpacked and the user-stub returns them to the user.</a:t>
            </a:r>
          </a:p>
          <a:p>
            <a:r>
              <a:rPr lang="en-GB" dirty="0" err="1" smtClean="0"/>
              <a:t>RPCRuntime</a:t>
            </a:r>
            <a:r>
              <a:rPr lang="en-GB" dirty="0" smtClean="0"/>
              <a:t> is responsible for retransmissions, acknowledgments, packet routing, and encryption. Apart from the effects of </a:t>
            </a:r>
            <a:r>
              <a:rPr lang="en-GB" dirty="0" err="1" smtClean="0"/>
              <a:t>multimachine</a:t>
            </a:r>
            <a:r>
              <a:rPr lang="en-GB" dirty="0" smtClean="0"/>
              <a:t> binding and of machine or communication failures, the call happens just as if the user had invoked the procedure in the server directly. Indeed, if the user and server code were brought into a single machine and bound directly together without the stubs, the program would still work.</a:t>
            </a:r>
            <a:endParaRPr lang="en-GB" dirty="0"/>
          </a:p>
        </p:txBody>
      </p:sp>
      <p:sp>
        <p:nvSpPr>
          <p:cNvPr id="4" name="Slide Number Placeholder 3"/>
          <p:cNvSpPr>
            <a:spLocks noGrp="1"/>
          </p:cNvSpPr>
          <p:nvPr>
            <p:ph type="sldNum" sz="quarter" idx="10"/>
          </p:nvPr>
        </p:nvSpPr>
        <p:spPr/>
        <p:txBody>
          <a:bodyPr/>
          <a:lstStyle/>
          <a:p>
            <a:fld id="{327C9A1F-A630-47D6-9126-EADCFBE6256E}" type="slidenum">
              <a:rPr lang="en-GB" smtClean="0"/>
              <a:t>25</a:t>
            </a:fld>
            <a:endParaRPr lang="en-GB"/>
          </a:p>
        </p:txBody>
      </p:sp>
    </p:spTree>
    <p:extLst>
      <p:ext uri="{BB962C8B-B14F-4D97-AF65-F5344CB8AC3E}">
        <p14:creationId xmlns:p14="http://schemas.microsoft.com/office/powerpoint/2010/main" val="13055363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In 1991</a:t>
            </a:r>
            <a:r>
              <a:rPr lang="en-GB" baseline="0" dirty="0" smtClean="0"/>
              <a:t> CORBA emerged, and began the era of commercial use of distributed objects, particularly from C and C++ initially, later Java</a:t>
            </a:r>
            <a:r>
              <a:rPr lang="en-GB" baseline="0" smtClean="0"/>
              <a:t>. </a:t>
            </a:r>
          </a:p>
          <a:p>
            <a:endParaRPr lang="en-GB"/>
          </a:p>
        </p:txBody>
      </p:sp>
      <p:sp>
        <p:nvSpPr>
          <p:cNvPr id="4" name="Slide Number Placeholder 3"/>
          <p:cNvSpPr>
            <a:spLocks noGrp="1"/>
          </p:cNvSpPr>
          <p:nvPr>
            <p:ph type="sldNum" sz="quarter" idx="10"/>
          </p:nvPr>
        </p:nvSpPr>
        <p:spPr/>
        <p:txBody>
          <a:bodyPr/>
          <a:lstStyle/>
          <a:p>
            <a:fld id="{327C9A1F-A630-47D6-9126-EADCFBE6256E}" type="slidenum">
              <a:rPr lang="en-GB" smtClean="0"/>
              <a:t>28</a:t>
            </a:fld>
            <a:endParaRPr lang="en-GB"/>
          </a:p>
        </p:txBody>
      </p:sp>
    </p:spTree>
    <p:extLst>
      <p:ext uri="{BB962C8B-B14F-4D97-AF65-F5344CB8AC3E}">
        <p14:creationId xmlns:p14="http://schemas.microsoft.com/office/powerpoint/2010/main" val="1717753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CORBA</a:t>
            </a:r>
          </a:p>
          <a:p>
            <a:r>
              <a:rPr lang="en-GB" dirty="0" smtClean="0"/>
              <a:t>DCOM</a:t>
            </a:r>
          </a:p>
          <a:p>
            <a:r>
              <a:rPr lang="en-GB" dirty="0" smtClean="0"/>
              <a:t>Java RMI/.NET </a:t>
            </a:r>
            <a:r>
              <a:rPr lang="en-GB" dirty="0" err="1" smtClean="0"/>
              <a:t>Remoting</a:t>
            </a:r>
            <a:endParaRPr lang="en-GB" dirty="0" smtClean="0"/>
          </a:p>
          <a:p>
            <a:r>
              <a:rPr lang="en-GB" dirty="0" smtClean="0"/>
              <a:t>SOAP/WSDL</a:t>
            </a:r>
          </a:p>
          <a:p>
            <a:r>
              <a:rPr lang="en-US" dirty="0" smtClean="0"/>
              <a:t>Pyro</a:t>
            </a:r>
          </a:p>
          <a:p>
            <a:endParaRPr lang="en-US" dirty="0" smtClean="0"/>
          </a:p>
          <a:p>
            <a:r>
              <a:rPr lang="en-GB" dirty="0" smtClean="0"/>
              <a:t>In </a:t>
            </a:r>
            <a:r>
              <a:rPr lang="en-GB" dirty="0" smtClean="0">
                <a:hlinkClick r:id="rId3" tooltip="Distributed computing"/>
              </a:rPr>
              <a:t>distributed computing</a:t>
            </a:r>
            <a:r>
              <a:rPr lang="en-GB" dirty="0" smtClean="0"/>
              <a:t>, </a:t>
            </a:r>
            <a:r>
              <a:rPr lang="en-GB" b="1" dirty="0" smtClean="0"/>
              <a:t>distributed objects</a:t>
            </a:r>
            <a:r>
              <a:rPr lang="en-GB" baseline="30000" dirty="0" smtClean="0">
                <a:effectLst/>
              </a:rPr>
              <a:t>[</a:t>
            </a:r>
            <a:r>
              <a:rPr lang="en-GB" i="1" baseline="30000" dirty="0" smtClean="0">
                <a:effectLst/>
                <a:hlinkClick r:id="rId4" tooltip="Wikipedia:Citation needed"/>
              </a:rPr>
              <a:t>citation needed</a:t>
            </a:r>
            <a:r>
              <a:rPr lang="en-GB" baseline="30000" dirty="0" smtClean="0">
                <a:effectLst/>
              </a:rPr>
              <a:t>]</a:t>
            </a:r>
            <a:r>
              <a:rPr lang="en-GB" dirty="0" smtClean="0"/>
              <a:t> are objects (in the sense of </a:t>
            </a:r>
            <a:r>
              <a:rPr lang="en-GB" dirty="0" smtClean="0">
                <a:hlinkClick r:id="rId5" tooltip="Object-oriented programming"/>
              </a:rPr>
              <a:t>object-oriented programming</a:t>
            </a:r>
            <a:r>
              <a:rPr lang="en-GB" dirty="0" smtClean="0"/>
              <a:t>) that are distributed across different </a:t>
            </a:r>
            <a:r>
              <a:rPr lang="en-GB" dirty="0" smtClean="0">
                <a:hlinkClick r:id="rId6" tooltip="Address space"/>
              </a:rPr>
              <a:t>address spaces</a:t>
            </a:r>
            <a:r>
              <a:rPr lang="en-GB" dirty="0" smtClean="0"/>
              <a:t>, either in multiple </a:t>
            </a:r>
            <a:r>
              <a:rPr lang="en-GB" dirty="0" smtClean="0">
                <a:hlinkClick r:id="rId7" tooltip="Computer"/>
              </a:rPr>
              <a:t>computers</a:t>
            </a:r>
            <a:r>
              <a:rPr lang="en-GB" dirty="0" smtClean="0"/>
              <a:t> connected via a </a:t>
            </a:r>
            <a:r>
              <a:rPr lang="en-GB" dirty="0" smtClean="0">
                <a:hlinkClick r:id="rId8" tooltip="Computer network"/>
              </a:rPr>
              <a:t>network</a:t>
            </a:r>
            <a:r>
              <a:rPr lang="en-GB" dirty="0" smtClean="0"/>
              <a:t> or even in different </a:t>
            </a:r>
            <a:r>
              <a:rPr lang="en-GB" dirty="0" smtClean="0">
                <a:hlinkClick r:id="rId9" tooltip="Process (computing)"/>
              </a:rPr>
              <a:t>processes</a:t>
            </a:r>
            <a:r>
              <a:rPr lang="en-GB" dirty="0" smtClean="0"/>
              <a:t> on the same computer, but which work together by sharing data and invoking methods. This often involves </a:t>
            </a:r>
            <a:r>
              <a:rPr lang="en-GB" dirty="0" smtClean="0">
                <a:hlinkClick r:id="rId10" tooltip="Location transparency"/>
              </a:rPr>
              <a:t>location transparency</a:t>
            </a:r>
            <a:r>
              <a:rPr lang="en-GB" dirty="0" smtClean="0"/>
              <a:t>, where remote objects appear the same as local objects. The main method of </a:t>
            </a:r>
            <a:r>
              <a:rPr lang="en-GB" dirty="0" smtClean="0">
                <a:hlinkClick r:id="rId11" tooltip="Distributed object communication"/>
              </a:rPr>
              <a:t>distributed object communication</a:t>
            </a:r>
            <a:r>
              <a:rPr lang="en-GB" dirty="0" smtClean="0"/>
              <a:t> is with </a:t>
            </a:r>
            <a:r>
              <a:rPr lang="en-GB" dirty="0" smtClean="0">
                <a:hlinkClick r:id="rId12" tooltip="Remote method invocation"/>
              </a:rPr>
              <a:t>remote method invocation</a:t>
            </a:r>
            <a:r>
              <a:rPr lang="en-GB" dirty="0" smtClean="0"/>
              <a:t>, generally by message-passing: one object sends a message to another object in a remote machine or process to perform some task. The results are sent back to the calling object.</a:t>
            </a:r>
          </a:p>
          <a:p>
            <a:r>
              <a:rPr lang="en-GB" dirty="0" smtClean="0"/>
              <a:t>Distributed objects were popular in the late 1990s and early 2000s, but have since fallen out of </a:t>
            </a:r>
            <a:r>
              <a:rPr lang="en-GB" dirty="0" err="1" smtClean="0"/>
              <a:t>favor</a:t>
            </a:r>
            <a:r>
              <a:rPr lang="en-GB" dirty="0" smtClean="0"/>
              <a:t>.</a:t>
            </a:r>
            <a:r>
              <a:rPr lang="en-GB" baseline="30000" dirty="0" smtClean="0">
                <a:hlinkClick r:id="rId13"/>
              </a:rPr>
              <a:t>[1]</a:t>
            </a:r>
            <a:endParaRPr lang="en-GB" dirty="0" smtClean="0"/>
          </a:p>
          <a:p>
            <a:endParaRPr lang="en-US" dirty="0"/>
          </a:p>
        </p:txBody>
      </p:sp>
      <p:sp>
        <p:nvSpPr>
          <p:cNvPr id="4" name="Slide Number Placeholder 3"/>
          <p:cNvSpPr>
            <a:spLocks noGrp="1"/>
          </p:cNvSpPr>
          <p:nvPr>
            <p:ph type="sldNum" sz="quarter" idx="10"/>
          </p:nvPr>
        </p:nvSpPr>
        <p:spPr/>
        <p:txBody>
          <a:bodyPr/>
          <a:lstStyle/>
          <a:p>
            <a:fld id="{327C9A1F-A630-47D6-9126-EADCFBE6256E}" type="slidenum">
              <a:rPr lang="en-GB" smtClean="0"/>
              <a:t>29</a:t>
            </a:fld>
            <a:endParaRPr lang="en-GB"/>
          </a:p>
        </p:txBody>
      </p:sp>
    </p:spTree>
    <p:extLst>
      <p:ext uri="{BB962C8B-B14F-4D97-AF65-F5344CB8AC3E}">
        <p14:creationId xmlns:p14="http://schemas.microsoft.com/office/powerpoint/2010/main" val="20908338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A local call is on the stack, it won’t fail. But a remote call is over</a:t>
            </a:r>
            <a:r>
              <a:rPr lang="en-GB" baseline="0" dirty="0" smtClean="0"/>
              <a:t> the network, it can fail. So suddenly I am exposed to a deception, the paradigm I am using implies that I will not get communication errors, but I might. How will that manifest? An error code, an exception? And if I have to code for error codes or exceptions that might occur as part of this call, do I really have location transparency? Have I really lowered the bar, reduced the barrier to entry in distributed programming? Or have I just introduced hidden complexity via a leaky abstraction.</a:t>
            </a:r>
            <a:endParaRPr lang="en-GB" dirty="0"/>
          </a:p>
        </p:txBody>
      </p:sp>
      <p:sp>
        <p:nvSpPr>
          <p:cNvPr id="4" name="Slide Number Placeholder 3"/>
          <p:cNvSpPr>
            <a:spLocks noGrp="1"/>
          </p:cNvSpPr>
          <p:nvPr>
            <p:ph type="sldNum" sz="quarter" idx="10"/>
          </p:nvPr>
        </p:nvSpPr>
        <p:spPr/>
        <p:txBody>
          <a:bodyPr/>
          <a:lstStyle/>
          <a:p>
            <a:fld id="{327C9A1F-A630-47D6-9126-EADCFBE6256E}" type="slidenum">
              <a:rPr lang="en-GB" smtClean="0"/>
              <a:t>34</a:t>
            </a:fld>
            <a:endParaRPr lang="en-GB"/>
          </a:p>
        </p:txBody>
      </p:sp>
    </p:spTree>
    <p:extLst>
      <p:ext uri="{BB962C8B-B14F-4D97-AF65-F5344CB8AC3E}">
        <p14:creationId xmlns:p14="http://schemas.microsoft.com/office/powerpoint/2010/main" val="1417510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When</a:t>
            </a:r>
            <a:r>
              <a:rPr lang="en-GB" baseline="0" dirty="0" smtClean="0"/>
              <a:t> I have two processes, and I want to do </a:t>
            </a:r>
            <a:r>
              <a:rPr lang="en-GB" baseline="0" dirty="0" err="1" smtClean="0"/>
              <a:t>interprocess</a:t>
            </a:r>
            <a:r>
              <a:rPr lang="en-GB" baseline="0" dirty="0" smtClean="0"/>
              <a:t> communication, our preferred approach is to use the paradigm of the procedure call and simply do a procedure call that I make locally but executes remotely. This looks to the developers like the stack-based call they are used to, but via a runtime is actually a call to a remote server.</a:t>
            </a:r>
            <a:endParaRPr lang="en-GB" dirty="0"/>
          </a:p>
        </p:txBody>
      </p:sp>
      <p:sp>
        <p:nvSpPr>
          <p:cNvPr id="4" name="Slide Number Placeholder 3"/>
          <p:cNvSpPr>
            <a:spLocks noGrp="1"/>
          </p:cNvSpPr>
          <p:nvPr>
            <p:ph type="sldNum" sz="quarter" idx="10"/>
          </p:nvPr>
        </p:nvSpPr>
        <p:spPr/>
        <p:txBody>
          <a:bodyPr/>
          <a:lstStyle/>
          <a:p>
            <a:fld id="{327C9A1F-A630-47D6-9126-EADCFBE6256E}" type="slidenum">
              <a:rPr lang="en-GB" smtClean="0"/>
              <a:t>7</a:t>
            </a:fld>
            <a:endParaRPr lang="en-GB"/>
          </a:p>
        </p:txBody>
      </p:sp>
    </p:spTree>
    <p:extLst>
      <p:ext uri="{BB962C8B-B14F-4D97-AF65-F5344CB8AC3E}">
        <p14:creationId xmlns:p14="http://schemas.microsoft.com/office/powerpoint/2010/main" val="6067196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 server must be available when you call.</a:t>
            </a:r>
          </a:p>
          <a:p>
            <a:r>
              <a:rPr lang="en-GB" baseline="0" dirty="0" smtClean="0"/>
              <a:t>            if I make a phone call, and you are not there I am shit out of luck. RPC is a phone call, direct communication between two participants and can be frustrating if you get a busy tone or no one answers. (nowadays we may leave an answer phone message, or send a text, but this is messaging not RPC). We will come to that later.</a:t>
            </a:r>
            <a:endParaRPr lang="en-GB" dirty="0" smtClean="0"/>
          </a:p>
          <a:p>
            <a:pPr lvl="1"/>
            <a:r>
              <a:rPr lang="en-GB" dirty="0" smtClean="0"/>
              <a:t>Pooling of resources can help here – one</a:t>
            </a:r>
            <a:r>
              <a:rPr lang="en-GB" baseline="0" dirty="0" smtClean="0"/>
              <a:t> of anything can fail, so you need multiple servers</a:t>
            </a:r>
          </a:p>
          <a:p>
            <a:pPr lvl="1"/>
            <a:r>
              <a:rPr lang="en-GB" baseline="0" dirty="0" smtClean="0"/>
              <a:t>To avoid the client now having to know about where a server lives, which again defeats concept of RPC, then you have to use service-discovery in your runtime, so that location is hidden to caller. Good idea anyway, even if location transparency not our goal, not to have a fixed location.</a:t>
            </a:r>
          </a:p>
          <a:p>
            <a:pPr lvl="1"/>
            <a:endParaRPr lang="en-GB" baseline="0" dirty="0" smtClean="0"/>
          </a:p>
          <a:p>
            <a:pPr lvl="1"/>
            <a:r>
              <a:rPr lang="en-GB" dirty="0" smtClean="0"/>
              <a:t>Not true of decoupled</a:t>
            </a:r>
            <a:r>
              <a:rPr lang="en-GB" baseline="0" dirty="0" smtClean="0"/>
              <a:t> invocation i.e. messaging of course.</a:t>
            </a:r>
          </a:p>
          <a:p>
            <a:pPr lvl="1"/>
            <a:endParaRPr lang="en-GB" baseline="0" dirty="0" smtClean="0"/>
          </a:p>
          <a:p>
            <a:pPr lvl="1"/>
            <a:r>
              <a:rPr lang="en-GB" dirty="0" smtClean="0"/>
              <a:t>“... the degree to which the sending and handling of a message are connected in time. If a sender is dependent on a receiver being available when a message is sent, we have high temporal coupling... Processes whose activities are strictly ordered or whose results carry forward, leaving subsequent activities unable to start until a response to a prior request has been received, are similarly temporally coupled. “ Ian Robinson</a:t>
            </a:r>
          </a:p>
          <a:p>
            <a:endParaRPr lang="en-GB" dirty="0"/>
          </a:p>
        </p:txBody>
      </p:sp>
      <p:sp>
        <p:nvSpPr>
          <p:cNvPr id="4" name="Slide Number Placeholder 3"/>
          <p:cNvSpPr>
            <a:spLocks noGrp="1"/>
          </p:cNvSpPr>
          <p:nvPr>
            <p:ph type="sldNum" sz="quarter" idx="10"/>
          </p:nvPr>
        </p:nvSpPr>
        <p:spPr/>
        <p:txBody>
          <a:bodyPr/>
          <a:lstStyle/>
          <a:p>
            <a:fld id="{327C9A1F-A630-47D6-9126-EADCFBE6256E}" type="slidenum">
              <a:rPr lang="en-GB" smtClean="0"/>
              <a:t>36</a:t>
            </a:fld>
            <a:endParaRPr lang="en-GB"/>
          </a:p>
        </p:txBody>
      </p:sp>
    </p:spTree>
    <p:extLst>
      <p:ext uri="{BB962C8B-B14F-4D97-AF65-F5344CB8AC3E}">
        <p14:creationId xmlns:p14="http://schemas.microsoft.com/office/powerpoint/2010/main" val="33299467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u="none" strike="noStrike" kern="1200" baseline="0" dirty="0" smtClean="0">
                <a:solidFill>
                  <a:schemeClr val="tx1"/>
                </a:solidFill>
                <a:latin typeface="+mn-lt"/>
                <a:ea typeface="+mn-ea"/>
                <a:cs typeface="+mn-cs"/>
              </a:rPr>
              <a:t>“Ignoring the difference between the performance of local and remote invocations can lead to designs whose implementations are virtually assured of having performance problems because the design requires a large amount of communication between components that are in different address spaces and on different machines. Ignoring the difference in the time it takes to make a remote object invocation and the time it takes to make a local object invocation is to ignore one of the major design areas of an application. A properly designed application will require determining, by understanding the application being designed, what objects can be made remote and what objects must be clustered together.” – A Note on Distributed Computing</a:t>
            </a:r>
          </a:p>
          <a:p>
            <a:endParaRPr lang="en-GB" dirty="0"/>
          </a:p>
        </p:txBody>
      </p:sp>
      <p:sp>
        <p:nvSpPr>
          <p:cNvPr id="4" name="Slide Number Placeholder 3"/>
          <p:cNvSpPr>
            <a:spLocks noGrp="1"/>
          </p:cNvSpPr>
          <p:nvPr>
            <p:ph type="sldNum" sz="quarter" idx="10"/>
          </p:nvPr>
        </p:nvSpPr>
        <p:spPr/>
        <p:txBody>
          <a:bodyPr/>
          <a:lstStyle/>
          <a:p>
            <a:fld id="{327C9A1F-A630-47D6-9126-EADCFBE6256E}" type="slidenum">
              <a:rPr lang="en-GB" smtClean="0"/>
              <a:t>37</a:t>
            </a:fld>
            <a:endParaRPr lang="en-GB"/>
          </a:p>
        </p:txBody>
      </p:sp>
    </p:spTree>
    <p:extLst>
      <p:ext uri="{BB962C8B-B14F-4D97-AF65-F5344CB8AC3E}">
        <p14:creationId xmlns:p14="http://schemas.microsoft.com/office/powerpoint/2010/main" val="33265662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RPC blocks whilst it waits for a response.</a:t>
            </a:r>
          </a:p>
          <a:p>
            <a:pPr marL="0" marR="0" indent="0" algn="l" defTabSz="914400" rtl="0" eaLnBrk="1" fontAlgn="auto" latinLnBrk="0" hangingPunct="1">
              <a:lnSpc>
                <a:spcPct val="100000"/>
              </a:lnSpc>
              <a:spcBef>
                <a:spcPts val="0"/>
              </a:spcBef>
              <a:spcAft>
                <a:spcPts val="0"/>
              </a:spcAft>
              <a:buClrTx/>
              <a:buSzTx/>
              <a:buFontTx/>
              <a:buNone/>
              <a:tabLst/>
              <a:defRPr/>
            </a:pPr>
            <a:r>
              <a:rPr lang="en-GB" dirty="0" smtClean="0"/>
              <a:t>A blocked thread is a wasted thread.    </a:t>
            </a:r>
          </a:p>
          <a:p>
            <a:pPr lvl="1"/>
            <a:r>
              <a:rPr lang="en-GB" dirty="0" smtClean="0"/>
              <a:t>Wait, can’t we just use an asynchronous call</a:t>
            </a:r>
          </a:p>
          <a:p>
            <a:pPr lvl="1"/>
            <a:r>
              <a:rPr lang="en-GB" dirty="0" smtClean="0"/>
              <a:t>Asynchronous RPC calls are an oxymoron. If you are accounting</a:t>
            </a:r>
            <a:r>
              <a:rPr lang="en-GB" baseline="0" dirty="0" smtClean="0"/>
              <a:t> for calling over a network, then you are not the same as a local procedure call</a:t>
            </a:r>
            <a:endParaRPr lang="en-GB" dirty="0" smtClean="0"/>
          </a:p>
          <a:p>
            <a:r>
              <a:rPr lang="en-GB" dirty="0" smtClean="0"/>
              <a:t>How do I know that you are done, or have failed?</a:t>
            </a:r>
          </a:p>
          <a:p>
            <a:r>
              <a:rPr lang="en-GB" baseline="0" dirty="0" smtClean="0"/>
              <a:t>            You need to use a timeout – but again, this is not local procedure call dynamics, we are network aware to do that.</a:t>
            </a:r>
          </a:p>
          <a:p>
            <a:r>
              <a:rPr lang="en-GB" baseline="0" dirty="0" smtClean="0"/>
              <a:t>             Cedar had no timeout, for exactly this reason.	</a:t>
            </a:r>
            <a:endParaRPr lang="en-GB" dirty="0" smtClean="0"/>
          </a:p>
          <a:p>
            <a:endParaRPr lang="en-GB" dirty="0"/>
          </a:p>
        </p:txBody>
      </p:sp>
      <p:sp>
        <p:nvSpPr>
          <p:cNvPr id="4" name="Slide Number Placeholder 3"/>
          <p:cNvSpPr>
            <a:spLocks noGrp="1"/>
          </p:cNvSpPr>
          <p:nvPr>
            <p:ph type="sldNum" sz="quarter" idx="10"/>
          </p:nvPr>
        </p:nvSpPr>
        <p:spPr/>
        <p:txBody>
          <a:bodyPr/>
          <a:lstStyle/>
          <a:p>
            <a:fld id="{327C9A1F-A630-47D6-9126-EADCFBE6256E}" type="slidenum">
              <a:rPr lang="en-GB" smtClean="0"/>
              <a:t>38</a:t>
            </a:fld>
            <a:endParaRPr lang="en-GB"/>
          </a:p>
        </p:txBody>
      </p:sp>
    </p:spTree>
    <p:extLst>
      <p:ext uri="{BB962C8B-B14F-4D97-AF65-F5344CB8AC3E}">
        <p14:creationId xmlns:p14="http://schemas.microsoft.com/office/powerpoint/2010/main" val="302028475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Fallacies</a:t>
            </a:r>
            <a:r>
              <a:rPr lang="en-US" baseline="0" dirty="0" smtClean="0"/>
              <a:t> of Distributed Computing</a:t>
            </a:r>
            <a:endParaRPr lang="en-US" dirty="0"/>
          </a:p>
        </p:txBody>
      </p:sp>
      <p:sp>
        <p:nvSpPr>
          <p:cNvPr id="4" name="Slide Number Placeholder 3"/>
          <p:cNvSpPr>
            <a:spLocks noGrp="1"/>
          </p:cNvSpPr>
          <p:nvPr>
            <p:ph type="sldNum" sz="quarter" idx="10"/>
          </p:nvPr>
        </p:nvSpPr>
        <p:spPr/>
        <p:txBody>
          <a:bodyPr/>
          <a:lstStyle/>
          <a:p>
            <a:fld id="{327C9A1F-A630-47D6-9126-EADCFBE6256E}" type="slidenum">
              <a:rPr lang="en-GB" smtClean="0"/>
              <a:t>39</a:t>
            </a:fld>
            <a:endParaRPr lang="en-GB"/>
          </a:p>
        </p:txBody>
      </p:sp>
    </p:spTree>
    <p:extLst>
      <p:ext uri="{BB962C8B-B14F-4D97-AF65-F5344CB8AC3E}">
        <p14:creationId xmlns:p14="http://schemas.microsoft.com/office/powerpoint/2010/main" val="15529630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RPC is a leaky abstraction because it obscures</a:t>
            </a:r>
            <a:r>
              <a:rPr lang="en-GB" baseline="0" dirty="0" smtClean="0"/>
              <a:t> the underlying protocol from the programmer.</a:t>
            </a:r>
          </a:p>
          <a:p>
            <a:endParaRPr lang="en-GB" baseline="0" dirty="0" smtClean="0"/>
          </a:p>
          <a:p>
            <a:r>
              <a:rPr lang="en-GB" baseline="0" dirty="0" smtClean="0"/>
              <a:t>Remember how we complained about </a:t>
            </a:r>
            <a:r>
              <a:rPr lang="en-GB" baseline="0" dirty="0" err="1" smtClean="0"/>
              <a:t>WebForms</a:t>
            </a:r>
            <a:r>
              <a:rPr lang="en-GB" baseline="0" dirty="0" smtClean="0"/>
              <a:t> because it obscured the semantics of HTTP i.e. uniform interface and request-response? We have the same problem with RPC, it does not help us understand the underlying notion of what we are doing: sending a request to another process, and waiting for a response from that process. As such it prevents software developers working effectively with the underlying protocol. It is too high a level of abstraction.</a:t>
            </a:r>
          </a:p>
          <a:p>
            <a:endParaRPr lang="en-GB" baseline="0" dirty="0" smtClean="0"/>
          </a:p>
          <a:p>
            <a:r>
              <a:rPr lang="en-GB" baseline="0" dirty="0" smtClean="0"/>
              <a:t> </a:t>
            </a:r>
            <a:endParaRPr lang="en-GB" dirty="0"/>
          </a:p>
        </p:txBody>
      </p:sp>
      <p:sp>
        <p:nvSpPr>
          <p:cNvPr id="4" name="Slide Number Placeholder 3"/>
          <p:cNvSpPr>
            <a:spLocks noGrp="1"/>
          </p:cNvSpPr>
          <p:nvPr>
            <p:ph type="sldNum" sz="quarter" idx="10"/>
          </p:nvPr>
        </p:nvSpPr>
        <p:spPr/>
        <p:txBody>
          <a:bodyPr/>
          <a:lstStyle/>
          <a:p>
            <a:fld id="{327C9A1F-A630-47D6-9126-EADCFBE6256E}" type="slidenum">
              <a:rPr lang="en-GB" smtClean="0"/>
              <a:t>40</a:t>
            </a:fld>
            <a:endParaRPr lang="en-GB"/>
          </a:p>
        </p:txBody>
      </p:sp>
    </p:spTree>
    <p:extLst>
      <p:ext uri="{BB962C8B-B14F-4D97-AF65-F5344CB8AC3E}">
        <p14:creationId xmlns:p14="http://schemas.microsoft.com/office/powerpoint/2010/main" val="46570199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 client should not have</a:t>
            </a:r>
            <a:r>
              <a:rPr lang="en-GB" baseline="0" dirty="0" smtClean="0"/>
              <a:t> the expertise about how to make tea. That belongs to the server, it is the ‘expert’ on making tea not the client. We don’t want to have to tell the client if we have a better way of making tea, we just want to serve them better tea. </a:t>
            </a:r>
          </a:p>
          <a:p>
            <a:endParaRPr lang="en-GB" baseline="0" dirty="0" smtClean="0"/>
          </a:p>
          <a:p>
            <a:r>
              <a:rPr lang="en-GB" baseline="0" dirty="0" smtClean="0"/>
              <a:t>In OO we call this problem feature envy – our calls to the client to adjust properties or call methods means that the business logic bleeds out into the client rather than being in the server.</a:t>
            </a:r>
          </a:p>
          <a:p>
            <a:endParaRPr lang="en-GB" baseline="0" dirty="0" smtClean="0"/>
          </a:p>
          <a:p>
            <a:r>
              <a:rPr lang="en-GB" baseline="0" dirty="0" smtClean="0"/>
              <a:t>We lose information hiding.</a:t>
            </a:r>
          </a:p>
          <a:p>
            <a:endParaRPr lang="en-GB" baseline="0" dirty="0" smtClean="0"/>
          </a:p>
          <a:p>
            <a:r>
              <a:rPr lang="en-GB" baseline="0" dirty="0" err="1" smtClean="0"/>
              <a:t>Parnas</a:t>
            </a:r>
            <a:r>
              <a:rPr lang="en-GB" baseline="0" dirty="0" smtClean="0"/>
              <a:t> in ‘On the criteria to be used for the decomposition of software into modules’ says: don’t use a flowchart, that is the wrong approach to finding modules, use information hiding as the key to deciding what modules to create. We should not base our programme structure on the steps to make tea, but around information hiding on the process of tea making.</a:t>
            </a:r>
          </a:p>
          <a:p>
            <a:endParaRPr lang="en-GB" baseline="0" dirty="0" smtClean="0"/>
          </a:p>
          <a:p>
            <a:endParaRPr lang="en-GB" dirty="0"/>
          </a:p>
        </p:txBody>
      </p:sp>
      <p:sp>
        <p:nvSpPr>
          <p:cNvPr id="4" name="Slide Number Placeholder 3"/>
          <p:cNvSpPr>
            <a:spLocks noGrp="1"/>
          </p:cNvSpPr>
          <p:nvPr>
            <p:ph type="sldNum" sz="quarter" idx="10"/>
          </p:nvPr>
        </p:nvSpPr>
        <p:spPr/>
        <p:txBody>
          <a:bodyPr/>
          <a:lstStyle/>
          <a:p>
            <a:fld id="{327C9A1F-A630-47D6-9126-EADCFBE6256E}" type="slidenum">
              <a:rPr lang="en-GB" smtClean="0"/>
              <a:t>43</a:t>
            </a:fld>
            <a:endParaRPr lang="en-GB"/>
          </a:p>
        </p:txBody>
      </p:sp>
    </p:spTree>
    <p:extLst>
      <p:ext uri="{BB962C8B-B14F-4D97-AF65-F5344CB8AC3E}">
        <p14:creationId xmlns:p14="http://schemas.microsoft.com/office/powerpoint/2010/main" val="11960577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27C9A1F-A630-47D6-9126-EADCFBE6256E}" type="slidenum">
              <a:rPr lang="en-GB" smtClean="0"/>
              <a:t>44</a:t>
            </a:fld>
            <a:endParaRPr lang="en-GB"/>
          </a:p>
        </p:txBody>
      </p:sp>
    </p:spTree>
    <p:extLst>
      <p:ext uri="{BB962C8B-B14F-4D97-AF65-F5344CB8AC3E}">
        <p14:creationId xmlns:p14="http://schemas.microsoft.com/office/powerpoint/2010/main" val="109921835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degree to which parties share assumptions regarding behaviors, more specifically, to the implications of assigning the twin responsibilities for determining what action to execute and how to execute that action to the parties in a distributed interaction. In systems that exhibit an extremely high degree of behavioral coupling, the sender of a message determines what to do, and also knows something of how the receiver ought satisfy its request... High behavioral coupling requires a provider to evolve its service offerings in response to changed consumer requirements” Ian Robinson</a:t>
            </a:r>
          </a:p>
          <a:p>
            <a:endParaRPr lang="en-US" dirty="0" smtClean="0"/>
          </a:p>
          <a:p>
            <a:r>
              <a:rPr lang="en-US" dirty="0" smtClean="0"/>
              <a:t>Control coupling Control coupling is one module controlling the flow of another, by passing it information on what to do (e.g., passing a what-to-do flag).</a:t>
            </a:r>
          </a:p>
          <a:p>
            <a:endParaRPr lang="en-US" dirty="0" smtClean="0"/>
          </a:p>
          <a:p>
            <a:pPr marL="457200" indent="-457200">
              <a:buFont typeface="Arial" charset="0"/>
              <a:buChar char="•"/>
            </a:pPr>
            <a:r>
              <a:rPr lang="en-US" sz="1200" dirty="0" smtClean="0"/>
              <a:t>The problem with a procedural style is that the client is the locus of control – it decides the calls and their sequence.</a:t>
            </a:r>
          </a:p>
          <a:p>
            <a:pPr marL="457200" indent="-457200">
              <a:buFont typeface="Arial" charset="0"/>
              <a:buChar char="•"/>
            </a:pPr>
            <a:endParaRPr lang="en-US" sz="1200" dirty="0" smtClean="0"/>
          </a:p>
          <a:p>
            <a:pPr marL="457200" indent="-457200">
              <a:buFont typeface="Arial" charset="0"/>
              <a:buChar char="•"/>
            </a:pPr>
            <a:r>
              <a:rPr lang="en-US" sz="1200" dirty="0" smtClean="0"/>
              <a:t>This means that domain knowledge, or expertise belongs to the client, not the server. </a:t>
            </a:r>
          </a:p>
          <a:p>
            <a:pPr marL="457200" indent="-457200">
              <a:buFont typeface="Arial" charset="0"/>
              <a:buChar char="•"/>
            </a:pPr>
            <a:endParaRPr lang="en-US" sz="1200" dirty="0" smtClean="0"/>
          </a:p>
          <a:p>
            <a:pPr marL="457200" indent="-457200">
              <a:buFont typeface="Arial" charset="0"/>
              <a:buChar char="•"/>
            </a:pPr>
            <a:r>
              <a:rPr lang="en-US" sz="1200" dirty="0" smtClean="0"/>
              <a:t>In OO we call this problem </a:t>
            </a:r>
            <a:r>
              <a:rPr lang="en-US" sz="1200" i="1" dirty="0" smtClean="0"/>
              <a:t>feature envy</a:t>
            </a:r>
            <a:r>
              <a:rPr lang="en-US" sz="1200" dirty="0" smtClean="0"/>
              <a:t>. The Law of Demeter applies.</a:t>
            </a:r>
          </a:p>
          <a:p>
            <a:pPr marL="457200" indent="-457200">
              <a:buFont typeface="Arial" charset="0"/>
              <a:buChar char="•"/>
            </a:pPr>
            <a:endParaRPr lang="en-US" sz="1200" dirty="0" smtClean="0"/>
          </a:p>
          <a:p>
            <a:pPr marL="457200" indent="-457200">
              <a:buFont typeface="Arial" charset="0"/>
              <a:buChar char="•"/>
            </a:pPr>
            <a:r>
              <a:rPr lang="en-US" sz="1200" dirty="0" smtClean="0"/>
              <a:t>Shouldn’t the server be the expert?</a:t>
            </a:r>
          </a:p>
          <a:p>
            <a:endParaRPr lang="en-US" dirty="0"/>
          </a:p>
        </p:txBody>
      </p:sp>
      <p:sp>
        <p:nvSpPr>
          <p:cNvPr id="4" name="Slide Number Placeholder 3"/>
          <p:cNvSpPr>
            <a:spLocks noGrp="1"/>
          </p:cNvSpPr>
          <p:nvPr>
            <p:ph type="sldNum" sz="quarter" idx="10"/>
          </p:nvPr>
        </p:nvSpPr>
        <p:spPr/>
        <p:txBody>
          <a:bodyPr/>
          <a:lstStyle/>
          <a:p>
            <a:fld id="{327C9A1F-A630-47D6-9126-EADCFBE6256E}" type="slidenum">
              <a:rPr lang="en-GB" smtClean="0"/>
              <a:t>46</a:t>
            </a:fld>
            <a:endParaRPr lang="en-GB"/>
          </a:p>
        </p:txBody>
      </p:sp>
    </p:spTree>
    <p:extLst>
      <p:ext uri="{BB962C8B-B14F-4D97-AF65-F5344CB8AC3E}">
        <p14:creationId xmlns:p14="http://schemas.microsoft.com/office/powerpoint/2010/main" val="6452730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Of course there is a downside</a:t>
            </a:r>
            <a:r>
              <a:rPr lang="en-GB" baseline="0" dirty="0" smtClean="0"/>
              <a:t> to letting the client be the expert.</a:t>
            </a:r>
            <a:endParaRPr lang="en-GB" dirty="0"/>
          </a:p>
        </p:txBody>
      </p:sp>
      <p:sp>
        <p:nvSpPr>
          <p:cNvPr id="4" name="Slide Number Placeholder 3"/>
          <p:cNvSpPr>
            <a:spLocks noGrp="1"/>
          </p:cNvSpPr>
          <p:nvPr>
            <p:ph type="sldNum" sz="quarter" idx="10"/>
          </p:nvPr>
        </p:nvSpPr>
        <p:spPr/>
        <p:txBody>
          <a:bodyPr/>
          <a:lstStyle/>
          <a:p>
            <a:fld id="{327C9A1F-A630-47D6-9126-EADCFBE6256E}" type="slidenum">
              <a:rPr lang="en-GB" smtClean="0"/>
              <a:t>47</a:t>
            </a:fld>
            <a:endParaRPr lang="en-GB"/>
          </a:p>
        </p:txBody>
      </p:sp>
    </p:spTree>
    <p:extLst>
      <p:ext uri="{BB962C8B-B14F-4D97-AF65-F5344CB8AC3E}">
        <p14:creationId xmlns:p14="http://schemas.microsoft.com/office/powerpoint/2010/main" val="231939157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If I generate my stub from your interface, then I</a:t>
            </a:r>
            <a:r>
              <a:rPr lang="en-GB" baseline="0" dirty="0" smtClean="0"/>
              <a:t> expect it to have a certain shape. If you want to change it there are now some problems – I may have generated code from an older version, so I will make incompatible calls if you change arguments or return types. This will break your clients, which does not make you popular. In some runtimes even extending your interface can cause breakages because the change is binary incompatible.</a:t>
            </a:r>
          </a:p>
          <a:p>
            <a:endParaRPr lang="en-GB" baseline="0" dirty="0" smtClean="0"/>
          </a:p>
          <a:p>
            <a:r>
              <a:rPr lang="en-GB" baseline="0" dirty="0" smtClean="0"/>
              <a:t>For this reason versioning with RPC tends to require adding a new interface, that derives from the old one to support the amended functionality.</a:t>
            </a:r>
          </a:p>
          <a:p>
            <a:endParaRPr lang="en-GB" baseline="0" dirty="0" smtClean="0"/>
          </a:p>
          <a:p>
            <a:r>
              <a:rPr lang="en-GB" baseline="0" dirty="0" smtClean="0"/>
              <a:t>Clients that are aware of the change use the new interface, clients that are not, use the old one.</a:t>
            </a:r>
          </a:p>
          <a:p>
            <a:endParaRPr lang="en-GB" baseline="0" dirty="0" smtClean="0"/>
          </a:p>
          <a:p>
            <a:r>
              <a:rPr lang="en-GB" baseline="0" dirty="0" smtClean="0"/>
              <a:t>This leads to a proliferation of interfaces – which lowers the usability of your API over time.</a:t>
            </a:r>
            <a:endParaRPr lang="en-GB" dirty="0"/>
          </a:p>
        </p:txBody>
      </p:sp>
      <p:sp>
        <p:nvSpPr>
          <p:cNvPr id="4" name="Slide Number Placeholder 3"/>
          <p:cNvSpPr>
            <a:spLocks noGrp="1"/>
          </p:cNvSpPr>
          <p:nvPr>
            <p:ph type="sldNum" sz="quarter" idx="10"/>
          </p:nvPr>
        </p:nvSpPr>
        <p:spPr/>
        <p:txBody>
          <a:bodyPr/>
          <a:lstStyle/>
          <a:p>
            <a:fld id="{327C9A1F-A630-47D6-9126-EADCFBE6256E}" type="slidenum">
              <a:rPr lang="en-GB" smtClean="0"/>
              <a:t>53</a:t>
            </a:fld>
            <a:endParaRPr lang="en-GB"/>
          </a:p>
        </p:txBody>
      </p:sp>
    </p:spTree>
    <p:extLst>
      <p:ext uri="{BB962C8B-B14F-4D97-AF65-F5344CB8AC3E}">
        <p14:creationId xmlns:p14="http://schemas.microsoft.com/office/powerpoint/2010/main" val="18767410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But I do</a:t>
            </a:r>
            <a:r>
              <a:rPr lang="en-GB" baseline="0" dirty="0" smtClean="0"/>
              <a:t> OO not procedural code! Don’t worry the paradigm became Remote Method Invocation within the OO world. It’s still the same paradigm – make the call to the remote object look like the call to the local object. There is now a little more complexity, because if I create an object in the remote process I have a new concern: how long does it live. So the runtime has to help me either by instantiating the object on each request, or keeping it alive until I am done with it (or if pooled, everyone is done with it).</a:t>
            </a:r>
            <a:endParaRPr lang="en-GB" dirty="0"/>
          </a:p>
        </p:txBody>
      </p:sp>
      <p:sp>
        <p:nvSpPr>
          <p:cNvPr id="4" name="Slide Number Placeholder 3"/>
          <p:cNvSpPr>
            <a:spLocks noGrp="1"/>
          </p:cNvSpPr>
          <p:nvPr>
            <p:ph type="sldNum" sz="quarter" idx="10"/>
          </p:nvPr>
        </p:nvSpPr>
        <p:spPr/>
        <p:txBody>
          <a:bodyPr/>
          <a:lstStyle/>
          <a:p>
            <a:fld id="{327C9A1F-A630-47D6-9126-EADCFBE6256E}" type="slidenum">
              <a:rPr lang="en-GB" smtClean="0"/>
              <a:t>8</a:t>
            </a:fld>
            <a:endParaRPr lang="en-GB"/>
          </a:p>
        </p:txBody>
      </p:sp>
    </p:spTree>
    <p:extLst>
      <p:ext uri="{BB962C8B-B14F-4D97-AF65-F5344CB8AC3E}">
        <p14:creationId xmlns:p14="http://schemas.microsoft.com/office/powerpoint/2010/main" val="117770772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u="none" strike="noStrike" kern="1200" baseline="0" dirty="0" smtClean="0">
                <a:solidFill>
                  <a:schemeClr val="tx1"/>
                </a:solidFill>
                <a:latin typeface="+mn-lt"/>
                <a:ea typeface="+mn-ea"/>
                <a:cs typeface="+mn-cs"/>
              </a:rPr>
              <a:t>Procedure calling is most often a very primitive operation whose implementation often requires only a single machine instruction. In addition, it is usually true that procedure calling</a:t>
            </a:r>
          </a:p>
          <a:p>
            <a:r>
              <a:rPr lang="en-GB" sz="1200" b="0" i="0" u="none" strike="noStrike" kern="1200" baseline="0" dirty="0" smtClean="0">
                <a:solidFill>
                  <a:schemeClr val="tx1"/>
                </a:solidFill>
                <a:latin typeface="+mn-lt"/>
                <a:ea typeface="+mn-ea"/>
                <a:cs typeface="+mn-cs"/>
              </a:rPr>
              <a:t>is usually not within the domain of the operating system…. Processes and communication paths between processes, however, are undeniably operating system constructs. In an environment where local procedure calling was "cheap", it would be ill-advised to blur the distinction between a local (inexpensive in time and effort) and a remote procedure call, which obviously requires a great deal of effort by the "PCP system", if not by the PCP user. It also seems to be the case that the cost of blurring the local/remote distinction at the procedure call level will be found in the more</a:t>
            </a:r>
          </a:p>
          <a:p>
            <a:r>
              <a:rPr lang="en-GB" sz="1200" b="0" i="0" u="none" strike="noStrike" kern="1200" baseline="0" dirty="0" smtClean="0">
                <a:solidFill>
                  <a:schemeClr val="tx1"/>
                </a:solidFill>
                <a:latin typeface="+mn-lt"/>
                <a:ea typeface="+mn-ea"/>
                <a:cs typeface="+mn-cs"/>
              </a:rPr>
              <a:t>frequent use of a less efficient local procedure calling mechanism.</a:t>
            </a:r>
          </a:p>
          <a:p>
            <a:r>
              <a:rPr lang="en-GB" sz="1200" b="0" i="0" u="none" strike="noStrike" kern="1200" baseline="0" dirty="0" err="1" smtClean="0">
                <a:solidFill>
                  <a:schemeClr val="tx1"/>
                </a:solidFill>
                <a:latin typeface="+mn-lt"/>
                <a:ea typeface="+mn-ea"/>
                <a:cs typeface="+mn-cs"/>
              </a:rPr>
              <a:t>Interprocess</a:t>
            </a:r>
            <a:r>
              <a:rPr lang="en-GB" sz="1200" b="0" i="0" u="none" strike="noStrike" kern="1200" baseline="0" dirty="0" smtClean="0">
                <a:solidFill>
                  <a:schemeClr val="tx1"/>
                </a:solidFill>
                <a:latin typeface="+mn-lt"/>
                <a:ea typeface="+mn-ea"/>
                <a:cs typeface="+mn-cs"/>
              </a:rPr>
              <a:t> communication, on the other hand, (at least with regard to stream or message oriented channels and not just interrupt signals) is generally regarded as having a significant cost</a:t>
            </a:r>
          </a:p>
          <a:p>
            <a:r>
              <a:rPr lang="en-GB" sz="1200" b="0" i="0" u="none" strike="noStrike" kern="1200" baseline="0" dirty="0" smtClean="0">
                <a:solidFill>
                  <a:schemeClr val="tx1"/>
                </a:solidFill>
                <a:latin typeface="+mn-lt"/>
                <a:ea typeface="+mn-ea"/>
                <a:cs typeface="+mn-cs"/>
              </a:rPr>
              <a:t>associated with it. Message sending is always an </a:t>
            </a:r>
            <a:r>
              <a:rPr lang="en-GB" sz="1200" b="0" i="0" u="none" strike="noStrike" kern="1200" baseline="0" dirty="0" err="1" smtClean="0">
                <a:solidFill>
                  <a:schemeClr val="tx1"/>
                </a:solidFill>
                <a:latin typeface="+mn-lt"/>
                <a:ea typeface="+mn-ea"/>
                <a:cs typeface="+mn-cs"/>
              </a:rPr>
              <a:t>interprocess</a:t>
            </a:r>
            <a:r>
              <a:rPr lang="en-GB" sz="1200" b="0" i="0" u="none" strike="noStrike" kern="1200" baseline="0" dirty="0" smtClean="0">
                <a:solidFill>
                  <a:schemeClr val="tx1"/>
                </a:solidFill>
                <a:latin typeface="+mn-lt"/>
                <a:ea typeface="+mn-ea"/>
                <a:cs typeface="+mn-cs"/>
              </a:rPr>
              <a:t> action, and requires system intervention always. There is not as substantial a difference between the IPC of local processes and the</a:t>
            </a:r>
          </a:p>
          <a:p>
            <a:r>
              <a:rPr lang="en-GB" sz="1200" b="0" i="0" u="none" strike="noStrike" kern="1200" baseline="0" dirty="0" smtClean="0">
                <a:solidFill>
                  <a:schemeClr val="tx1"/>
                </a:solidFill>
                <a:latin typeface="+mn-lt"/>
                <a:ea typeface="+mn-ea"/>
                <a:cs typeface="+mn-cs"/>
              </a:rPr>
              <a:t>IPC of remote processes, as between local and remote procedure calling. PCP is suggestive of a model in which processes exist that span machine boundaries to provide inter-machine subroutine calling.</a:t>
            </a:r>
          </a:p>
          <a:p>
            <a:r>
              <a:rPr lang="en-GB" sz="1200" b="0" i="0" u="none" strike="noStrike" kern="1200" baseline="0" dirty="0" smtClean="0">
                <a:solidFill>
                  <a:schemeClr val="tx1"/>
                </a:solidFill>
                <a:latin typeface="+mn-lt"/>
                <a:ea typeface="+mn-ea"/>
                <a:cs typeface="+mn-cs"/>
              </a:rPr>
              <a:t>Yet the PCP documentation has not advocated the notion of a process that spans machine boundaries, and rightfully so since such a creation would cause innumerable problems. Since procedure calling is more suitable as an intra-process notion, it seems to be a better idea to take the </a:t>
            </a:r>
            <a:r>
              <a:rPr lang="en-GB" sz="1200" b="0" i="0" u="none" strike="noStrike" kern="1200" baseline="0" dirty="0" err="1" smtClean="0">
                <a:solidFill>
                  <a:schemeClr val="tx1"/>
                </a:solidFill>
                <a:latin typeface="+mn-lt"/>
                <a:ea typeface="+mn-ea"/>
                <a:cs typeface="+mn-cs"/>
              </a:rPr>
              <a:t>interprocess</a:t>
            </a:r>
            <a:r>
              <a:rPr lang="en-GB" sz="1200" b="0" i="0" u="none" strike="noStrike" kern="1200" baseline="0" dirty="0" smtClean="0">
                <a:solidFill>
                  <a:schemeClr val="tx1"/>
                </a:solidFill>
                <a:latin typeface="+mn-lt"/>
                <a:ea typeface="+mn-ea"/>
                <a:cs typeface="+mn-cs"/>
              </a:rPr>
              <a:t> communication framework and extend it to have a uniform interpretation locally and remotely, rather than to extend the procedure calling model</a:t>
            </a:r>
            <a:endParaRPr lang="en-GB" dirty="0"/>
          </a:p>
        </p:txBody>
      </p:sp>
      <p:sp>
        <p:nvSpPr>
          <p:cNvPr id="4" name="Slide Number Placeholder 3"/>
          <p:cNvSpPr>
            <a:spLocks noGrp="1"/>
          </p:cNvSpPr>
          <p:nvPr>
            <p:ph type="sldNum" sz="quarter" idx="10"/>
          </p:nvPr>
        </p:nvSpPr>
        <p:spPr/>
        <p:txBody>
          <a:bodyPr/>
          <a:lstStyle/>
          <a:p>
            <a:fld id="{327C9A1F-A630-47D6-9126-EADCFBE6256E}" type="slidenum">
              <a:rPr lang="en-GB" smtClean="0"/>
              <a:t>55</a:t>
            </a:fld>
            <a:endParaRPr lang="en-GB"/>
          </a:p>
        </p:txBody>
      </p:sp>
    </p:spTree>
    <p:extLst>
      <p:ext uri="{BB962C8B-B14F-4D97-AF65-F5344CB8AC3E}">
        <p14:creationId xmlns:p14="http://schemas.microsoft.com/office/powerpoint/2010/main" val="179646921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It may be worth</a:t>
            </a:r>
            <a:r>
              <a:rPr lang="en-GB" baseline="0" dirty="0" smtClean="0"/>
              <a:t> pointing out here that RFC criticizes PCP but does not share the same scorn for Command-Response or Request-Reply.</a:t>
            </a:r>
          </a:p>
          <a:p>
            <a:endParaRPr lang="en-GB" baseline="0" dirty="0" smtClean="0"/>
          </a:p>
          <a:p>
            <a:r>
              <a:rPr lang="en-GB" baseline="0" dirty="0" smtClean="0"/>
              <a:t>A  lot of the goals are still valuable: I want to make an IPC call and I want the complexity handled for me: a client stub that handles creating the message to be sent over the wire, a runtime that handles service discovery and transmission and receipt of the message, and a server stub that routes the message to handling code.</a:t>
            </a:r>
          </a:p>
          <a:p>
            <a:endParaRPr lang="en-GB" baseline="0" dirty="0" smtClean="0"/>
          </a:p>
          <a:p>
            <a:r>
              <a:rPr lang="en-GB" baseline="0" dirty="0" smtClean="0"/>
              <a:t>For example Brighter handles much of this: it is a command dispatcher and you write a handler. You can locate the handler in a local or remote process. We provide the stub and runtime to help you transmit and receive. BUT we make it explicit whether you are making a local call or a remote call (Send/Publish vs. Post) and we dispatch a message to a handler, we do not invoke a procedure, so the server can vary the handler implementation without the client knowing.</a:t>
            </a:r>
          </a:p>
          <a:p>
            <a:endParaRPr lang="en-GB" baseline="0" dirty="0" smtClean="0"/>
          </a:p>
          <a:p>
            <a:r>
              <a:rPr lang="en-GB" baseline="0" dirty="0" smtClean="0"/>
              <a:t>Use AMQP, use REST. </a:t>
            </a:r>
            <a:r>
              <a:rPr lang="en-GB" baseline="0" smtClean="0"/>
              <a:t>Don’t use RPC</a:t>
            </a:r>
          </a:p>
          <a:p>
            <a:endParaRPr lang="en-GB" baseline="0" dirty="0" smtClean="0"/>
          </a:p>
          <a:p>
            <a:endParaRPr lang="en-GB" dirty="0"/>
          </a:p>
        </p:txBody>
      </p:sp>
      <p:sp>
        <p:nvSpPr>
          <p:cNvPr id="4" name="Slide Number Placeholder 3"/>
          <p:cNvSpPr>
            <a:spLocks noGrp="1"/>
          </p:cNvSpPr>
          <p:nvPr>
            <p:ph type="sldNum" sz="quarter" idx="10"/>
          </p:nvPr>
        </p:nvSpPr>
        <p:spPr/>
        <p:txBody>
          <a:bodyPr/>
          <a:lstStyle/>
          <a:p>
            <a:fld id="{327C9A1F-A630-47D6-9126-EADCFBE6256E}" type="slidenum">
              <a:rPr lang="en-GB" smtClean="0"/>
              <a:t>56</a:t>
            </a:fld>
            <a:endParaRPr lang="en-GB"/>
          </a:p>
        </p:txBody>
      </p:sp>
    </p:spTree>
    <p:extLst>
      <p:ext uri="{BB962C8B-B14F-4D97-AF65-F5344CB8AC3E}">
        <p14:creationId xmlns:p14="http://schemas.microsoft.com/office/powerpoint/2010/main" val="25312646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may pref</a:t>
            </a:r>
            <a:r>
              <a:rPr lang="en-US" baseline="0" dirty="0" smtClean="0"/>
              <a:t>er and event to a command when integrating.</a:t>
            </a:r>
          </a:p>
          <a:p>
            <a:endParaRPr lang="en-US" baseline="0" dirty="0" smtClean="0"/>
          </a:p>
          <a:p>
            <a:r>
              <a:rPr lang="en-US" baseline="0" dirty="0" smtClean="0"/>
              <a:t>A Command says: Do this thing i.e. Make me a cup of tea. This works if the client is there, I will get a cup of tea, but if the client is not I must have used some middleware in the runtime to guarantee at least once delivery. You might also refuse me, perhaps you are busy.</a:t>
            </a:r>
          </a:p>
          <a:p>
            <a:r>
              <a:rPr lang="en-US" baseline="0" dirty="0" smtClean="0"/>
              <a:t>An Event says: Here is the state I am in. Can you help? We are open here to anyone handling it. I don’t care who gets me tea, I just want tea. Some potential tea bringers may be busy, but another one might bring me tea.</a:t>
            </a:r>
            <a:endParaRPr lang="en-US" dirty="0"/>
          </a:p>
        </p:txBody>
      </p:sp>
      <p:sp>
        <p:nvSpPr>
          <p:cNvPr id="4" name="Slide Number Placeholder 3"/>
          <p:cNvSpPr>
            <a:spLocks noGrp="1"/>
          </p:cNvSpPr>
          <p:nvPr>
            <p:ph type="sldNum" sz="quarter" idx="10"/>
          </p:nvPr>
        </p:nvSpPr>
        <p:spPr/>
        <p:txBody>
          <a:bodyPr/>
          <a:lstStyle/>
          <a:p>
            <a:fld id="{327C9A1F-A630-47D6-9126-EADCFBE6256E}" type="slidenum">
              <a:rPr lang="en-GB" smtClean="0"/>
              <a:t>58</a:t>
            </a:fld>
            <a:endParaRPr lang="en-GB"/>
          </a:p>
        </p:txBody>
      </p:sp>
    </p:spTree>
    <p:extLst>
      <p:ext uri="{BB962C8B-B14F-4D97-AF65-F5344CB8AC3E}">
        <p14:creationId xmlns:p14="http://schemas.microsoft.com/office/powerpoint/2010/main" val="6016116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Distributed 3-layer</a:t>
            </a:r>
          </a:p>
          <a:p>
            <a:r>
              <a:rPr lang="en-US" dirty="0" smtClean="0"/>
              <a:t>Traditional 3-layer application architecture blown up to distributed proportions. Characterized by call stack-like, imperative </a:t>
            </a:r>
            <a:r>
              <a:rPr lang="en-US" dirty="0" err="1" smtClean="0"/>
              <a:t>behaviour</a:t>
            </a:r>
            <a:r>
              <a:rPr lang="en-US" dirty="0" smtClean="0"/>
              <a:t> (high temporal and </a:t>
            </a:r>
            <a:r>
              <a:rPr lang="en-US" dirty="0" err="1" smtClean="0"/>
              <a:t>behavioural</a:t>
            </a:r>
            <a:r>
              <a:rPr lang="en-US" dirty="0" smtClean="0"/>
              <a:t> coupling) and synchronous request-response interactions. Includes systems that layer synchronous interactions on top of asynchronous message exchanges. Senders tell receivers what to do; receivers execute the sender’s orders. Sender and all intermediaries block until the call stack unwinds, effectively locking and/or consuming system resources further up the call chain. This blocking </a:t>
            </a:r>
            <a:r>
              <a:rPr lang="en-US" dirty="0" err="1" smtClean="0"/>
              <a:t>behaviour</a:t>
            </a:r>
            <a:r>
              <a:rPr lang="en-US" dirty="0" smtClean="0"/>
              <a:t> undermines the autonomy of upstream components and at the same time increases the availability requirements of downstream components. As Michael </a:t>
            </a:r>
            <a:r>
              <a:rPr lang="en-US" dirty="0" err="1" smtClean="0"/>
              <a:t>Nygard’s</a:t>
            </a:r>
            <a:r>
              <a:rPr lang="en-US" dirty="0" smtClean="0"/>
              <a:t> </a:t>
            </a:r>
            <a:r>
              <a:rPr lang="en-US" i="1" dirty="0" smtClean="0">
                <a:hlinkClick r:id="rId3" tooltip="Release It!"/>
              </a:rPr>
              <a:t>Release It!</a:t>
            </a:r>
            <a:r>
              <a:rPr lang="en-US" dirty="0" smtClean="0"/>
              <a:t> reminds us, in these circumstances the availability of the overall system can be no more than that of the least available participant, and the probability of failure is the joint probability of failure in any component or service.</a:t>
            </a:r>
          </a:p>
          <a:p>
            <a:endParaRPr lang="en-US" b="1" dirty="0" smtClean="0"/>
          </a:p>
          <a:p>
            <a:r>
              <a:rPr lang="en-US" b="1" dirty="0" smtClean="0"/>
              <a:t>Command-oriented</a:t>
            </a:r>
          </a:p>
          <a:p>
            <a:r>
              <a:rPr lang="en-US" dirty="0" smtClean="0"/>
              <a:t>“Good”, “orthodox” SOA. Low degree of temporal coupling </a:t>
            </a:r>
            <a:r>
              <a:rPr lang="en-US" dirty="0" err="1" smtClean="0"/>
              <a:t>characterised</a:t>
            </a:r>
            <a:r>
              <a:rPr lang="en-US" dirty="0" smtClean="0"/>
              <a:t> by asynchronous interactions, deferred state and a </a:t>
            </a:r>
            <a:r>
              <a:rPr lang="en-US" dirty="0" err="1" smtClean="0"/>
              <a:t>resumable</a:t>
            </a:r>
            <a:r>
              <a:rPr lang="en-US" dirty="0" smtClean="0"/>
              <a:t> programming model (process or activity instances are dehydrated between remote invocations in order to conserve resources, and then rehydrated based on correlated responses). Senders typically determine what needs to be done, but rely on receivers to determine how to execute their instructions. This </a:t>
            </a:r>
            <a:r>
              <a:rPr lang="en-US" dirty="0" err="1" smtClean="0"/>
              <a:t>behavioural</a:t>
            </a:r>
            <a:r>
              <a:rPr lang="en-US" dirty="0" smtClean="0"/>
              <a:t> coupling can require providers to evolve (message formats, supported operations) in lockstep with changing consumer demands.</a:t>
            </a:r>
          </a:p>
          <a:p>
            <a:endParaRPr lang="en-US" b="1" dirty="0" smtClean="0"/>
          </a:p>
          <a:p>
            <a:r>
              <a:rPr lang="en-US" b="1" dirty="0" smtClean="0"/>
              <a:t>Event-oriented</a:t>
            </a:r>
          </a:p>
          <a:p>
            <a:r>
              <a:rPr lang="en-US" dirty="0" smtClean="0"/>
              <a:t>Low temporal and </a:t>
            </a:r>
            <a:r>
              <a:rPr lang="en-US" dirty="0" err="1" smtClean="0"/>
              <a:t>behavioural</a:t>
            </a:r>
            <a:r>
              <a:rPr lang="en-US" dirty="0" smtClean="0"/>
              <a:t> coupling. Receivers determine both what needs to be done and how to do it based on the content of received messages. </a:t>
            </a:r>
            <a:r>
              <a:rPr lang="en-US" dirty="0" err="1" smtClean="0"/>
              <a:t>Resumable</a:t>
            </a:r>
            <a:r>
              <a:rPr lang="en-US" dirty="0" smtClean="0"/>
              <a:t> programming model: processes are suspended or dehydrated, waiting for events. Can be difficult to trace the execution path of an end-to-end transaction or activity. Exposing an </a:t>
            </a:r>
            <a:r>
              <a:rPr lang="en-US" i="1" dirty="0" err="1" smtClean="0"/>
              <a:t>ExtinguishFire</a:t>
            </a:r>
            <a:r>
              <a:rPr lang="en-US" dirty="0" smtClean="0"/>
              <a:t> operation is a command-oriented way of executing a business process; acting on </a:t>
            </a:r>
            <a:r>
              <a:rPr lang="en-US" i="1" dirty="0" err="1" smtClean="0"/>
              <a:t>FireStarted</a:t>
            </a:r>
            <a:r>
              <a:rPr lang="en-US" dirty="0" smtClean="0"/>
              <a:t> notifications an event-oriented approach.</a:t>
            </a:r>
          </a:p>
          <a:p>
            <a:endParaRPr lang="en-US" b="1" dirty="0" smtClean="0"/>
          </a:p>
          <a:p>
            <a:r>
              <a:rPr lang="en-US" b="1" dirty="0" smtClean="0"/>
              <a:t>Emergency services</a:t>
            </a:r>
          </a:p>
          <a:p>
            <a:r>
              <a:rPr lang="en-US" dirty="0" smtClean="0"/>
              <a:t>So called because you tell them what happened, and they decide what to do, but if there’s no one to take your call, you’re hosed. Low </a:t>
            </a:r>
            <a:r>
              <a:rPr lang="en-US" dirty="0" err="1" smtClean="0"/>
              <a:t>behavioural</a:t>
            </a:r>
            <a:r>
              <a:rPr lang="en-US" dirty="0" smtClean="0"/>
              <a:t> coupling, which allows for the independent evolution of system components, but a degree of temporal coupling, impacting availability requirements of participants. Many </a:t>
            </a:r>
            <a:r>
              <a:rPr lang="en-US" dirty="0" err="1" smtClean="0"/>
              <a:t>RESTful</a:t>
            </a:r>
            <a:r>
              <a:rPr lang="en-US" dirty="0" smtClean="0"/>
              <a:t> solutions occupy this quadrant. URI-</a:t>
            </a:r>
            <a:r>
              <a:rPr lang="en-US" dirty="0" err="1" smtClean="0"/>
              <a:t>templated</a:t>
            </a:r>
            <a:r>
              <a:rPr lang="en-US" dirty="0" smtClean="0"/>
              <a:t> solutions have a higher degree of </a:t>
            </a:r>
            <a:r>
              <a:rPr lang="en-US" dirty="0" err="1" smtClean="0"/>
              <a:t>behavioural</a:t>
            </a:r>
            <a:r>
              <a:rPr lang="en-US" dirty="0" smtClean="0"/>
              <a:t> coupling than hypermedia-driven solutions (where servers constrain and guide what a client can do next, and determine how best to satisfy requests); client polling and caching can mitigate some of these temporal coupling issues.</a:t>
            </a:r>
          </a:p>
          <a:p>
            <a:endParaRPr lang="en-US" dirty="0"/>
          </a:p>
        </p:txBody>
      </p:sp>
      <p:sp>
        <p:nvSpPr>
          <p:cNvPr id="4" name="Slide Number Placeholder 3"/>
          <p:cNvSpPr>
            <a:spLocks noGrp="1"/>
          </p:cNvSpPr>
          <p:nvPr>
            <p:ph type="sldNum" sz="quarter" idx="10"/>
          </p:nvPr>
        </p:nvSpPr>
        <p:spPr/>
        <p:txBody>
          <a:bodyPr/>
          <a:lstStyle/>
          <a:p>
            <a:fld id="{327C9A1F-A630-47D6-9126-EADCFBE6256E}" type="slidenum">
              <a:rPr lang="en-GB" smtClean="0"/>
              <a:t>60</a:t>
            </a:fld>
            <a:endParaRPr lang="en-GB"/>
          </a:p>
        </p:txBody>
      </p:sp>
    </p:spTree>
    <p:extLst>
      <p:ext uri="{BB962C8B-B14F-4D97-AF65-F5344CB8AC3E}">
        <p14:creationId xmlns:p14="http://schemas.microsoft.com/office/powerpoint/2010/main" val="19687819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Paper</a:t>
            </a:r>
            <a:r>
              <a:rPr lang="en-GB" baseline="0" dirty="0" smtClean="0"/>
              <a:t> written in 1976 when most of the protocols for inter-process communication were oriented around a human being typing commands, and often part of batch processes. These inter-process communication protocols all had their own unique protocol forcing users to become familiar with a wide range of protocols when orchestrating software.</a:t>
            </a:r>
          </a:p>
          <a:p>
            <a:endParaRPr lang="en-GB" dirty="0"/>
          </a:p>
        </p:txBody>
      </p:sp>
      <p:sp>
        <p:nvSpPr>
          <p:cNvPr id="4" name="Slide Number Placeholder 3"/>
          <p:cNvSpPr>
            <a:spLocks noGrp="1"/>
          </p:cNvSpPr>
          <p:nvPr>
            <p:ph type="sldNum" sz="quarter" idx="10"/>
          </p:nvPr>
        </p:nvSpPr>
        <p:spPr/>
        <p:txBody>
          <a:bodyPr/>
          <a:lstStyle/>
          <a:p>
            <a:fld id="{327C9A1F-A630-47D6-9126-EADCFBE6256E}" type="slidenum">
              <a:rPr lang="en-GB" smtClean="0"/>
              <a:t>10</a:t>
            </a:fld>
            <a:endParaRPr lang="en-GB"/>
          </a:p>
        </p:txBody>
      </p:sp>
    </p:spTree>
    <p:extLst>
      <p:ext uri="{BB962C8B-B14F-4D97-AF65-F5344CB8AC3E}">
        <p14:creationId xmlns:p14="http://schemas.microsoft.com/office/powerpoint/2010/main" val="36075171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All</a:t>
            </a:r>
            <a:r>
              <a:rPr lang="en-GB" baseline="0" dirty="0" smtClean="0"/>
              <a:t> of these protocols have a similar approach. You issue a command, with come parameters, and you get a response back with a code for success or error. Although all used different names White identified that this pattern, which he called Command-Response was common to all of them.</a:t>
            </a:r>
          </a:p>
          <a:p>
            <a:endParaRPr lang="en-GB" dirty="0" smtClean="0"/>
          </a:p>
          <a:p>
            <a:r>
              <a:rPr lang="en-GB" dirty="0" smtClean="0"/>
              <a:t>White identified that Command-Response</a:t>
            </a:r>
            <a:r>
              <a:rPr lang="en-GB" baseline="0" dirty="0" smtClean="0"/>
              <a:t> was the application-independent protocol: it was the pattern which all of the independent protocols followed.</a:t>
            </a:r>
          </a:p>
          <a:p>
            <a:endParaRPr lang="en-GB" baseline="0" dirty="0" smtClean="0"/>
          </a:p>
          <a:p>
            <a:endParaRPr lang="en-GB" baseline="0" dirty="0" smtClean="0"/>
          </a:p>
          <a:p>
            <a:endParaRPr lang="en-GB" dirty="0"/>
          </a:p>
        </p:txBody>
      </p:sp>
      <p:sp>
        <p:nvSpPr>
          <p:cNvPr id="4" name="Slide Number Placeholder 3"/>
          <p:cNvSpPr>
            <a:spLocks noGrp="1"/>
          </p:cNvSpPr>
          <p:nvPr>
            <p:ph type="sldNum" sz="quarter" idx="10"/>
          </p:nvPr>
        </p:nvSpPr>
        <p:spPr/>
        <p:txBody>
          <a:bodyPr/>
          <a:lstStyle/>
          <a:p>
            <a:fld id="{327C9A1F-A630-47D6-9126-EADCFBE6256E}" type="slidenum">
              <a:rPr lang="en-GB" smtClean="0"/>
              <a:t>11</a:t>
            </a:fld>
            <a:endParaRPr lang="en-GB"/>
          </a:p>
        </p:txBody>
      </p:sp>
    </p:spTree>
    <p:extLst>
      <p:ext uri="{BB962C8B-B14F-4D97-AF65-F5344CB8AC3E}">
        <p14:creationId xmlns:p14="http://schemas.microsoft.com/office/powerpoint/2010/main" val="30412989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327C9A1F-A630-47D6-9126-EADCFBE6256E}" type="slidenum">
              <a:rPr lang="en-GB" smtClean="0"/>
              <a:t>12</a:t>
            </a:fld>
            <a:endParaRPr lang="en-GB"/>
          </a:p>
        </p:txBody>
      </p:sp>
    </p:spTree>
    <p:extLst>
      <p:ext uri="{BB962C8B-B14F-4D97-AF65-F5344CB8AC3E}">
        <p14:creationId xmlns:p14="http://schemas.microsoft.com/office/powerpoint/2010/main" val="30724858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FTP and RJE (Remote Job Execution have a common format)</a:t>
            </a:r>
          </a:p>
          <a:p>
            <a:r>
              <a:rPr lang="en-GB" dirty="0" smtClean="0"/>
              <a:t>This common command/response discipline requires that commands and responses have the following respective formats:</a:t>
            </a:r>
          </a:p>
          <a:p>
            <a:endParaRPr lang="en-GB" dirty="0" smtClean="0"/>
          </a:p>
          <a:p>
            <a:r>
              <a:rPr lang="en-GB" dirty="0" smtClean="0"/>
              <a:t>command-name &lt;SP&gt; parameter &lt;CRLF&gt;</a:t>
            </a:r>
          </a:p>
          <a:p>
            <a:r>
              <a:rPr lang="en-GB" dirty="0" smtClean="0"/>
              <a:t>response-number &lt;SP&gt; text &lt;CRLF&gt;</a:t>
            </a:r>
          </a:p>
          <a:p>
            <a:endParaRPr lang="en-GB" dirty="0" smtClean="0"/>
          </a:p>
          <a:p>
            <a:r>
              <a:rPr lang="en-GB" dirty="0" smtClean="0"/>
              <a:t>For example</a:t>
            </a:r>
            <a:r>
              <a:rPr lang="en-GB" baseline="0" dirty="0" smtClean="0"/>
              <a:t> FTP has get &lt;filename&gt; or put &lt;filename&gt;</a:t>
            </a:r>
            <a:endParaRPr lang="en-GB" dirty="0" smtClean="0"/>
          </a:p>
          <a:p>
            <a:endParaRPr lang="en-GB" dirty="0" smtClean="0"/>
          </a:p>
          <a:p>
            <a:r>
              <a:rPr lang="en-GB" dirty="0" smtClean="0"/>
              <a:t>Each command invoked by the user process is identified by NAME and is allowed a single PARAMETER. Each response generated by the</a:t>
            </a:r>
          </a:p>
          <a:p>
            <a:r>
              <a:rPr lang="en-GB" dirty="0" smtClean="0"/>
              <a:t>server process contains a three-digit decimal response NUMBER (to be interpreted by the user process) and explanatory TEXT (for</a:t>
            </a:r>
          </a:p>
          <a:p>
            <a:r>
              <a:rPr lang="en-GB" dirty="0" smtClean="0"/>
              <a:t>presentation, if necessary, to the user). Response numbers are assigned in such a way that, for example, positive and negative</a:t>
            </a:r>
          </a:p>
          <a:p>
            <a:r>
              <a:rPr lang="en-GB" dirty="0" smtClean="0"/>
              <a:t>acknowledgments can be easily distinguished by the user process.</a:t>
            </a:r>
          </a:p>
          <a:p>
            <a:endParaRPr lang="en-GB" dirty="0"/>
          </a:p>
        </p:txBody>
      </p:sp>
      <p:sp>
        <p:nvSpPr>
          <p:cNvPr id="4" name="Slide Number Placeholder 3"/>
          <p:cNvSpPr>
            <a:spLocks noGrp="1"/>
          </p:cNvSpPr>
          <p:nvPr>
            <p:ph type="sldNum" sz="quarter" idx="10"/>
          </p:nvPr>
        </p:nvSpPr>
        <p:spPr/>
        <p:txBody>
          <a:bodyPr/>
          <a:lstStyle/>
          <a:p>
            <a:fld id="{327C9A1F-A630-47D6-9126-EADCFBE6256E}" type="slidenum">
              <a:rPr lang="en-GB" smtClean="0"/>
              <a:t>13</a:t>
            </a:fld>
            <a:endParaRPr lang="en-GB"/>
          </a:p>
        </p:txBody>
      </p:sp>
    </p:spTree>
    <p:extLst>
      <p:ext uri="{BB962C8B-B14F-4D97-AF65-F5344CB8AC3E}">
        <p14:creationId xmlns:p14="http://schemas.microsoft.com/office/powerpoint/2010/main" val="20955044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Instead</a:t>
            </a:r>
            <a:r>
              <a:rPr lang="en-GB" baseline="0" dirty="0" smtClean="0"/>
              <a:t> of dealing with individual protocols I can have a library, for each programming language I need to use, that supports sending a command with parameters and receiving a response with either errors or text. Yes, each application has to define its own vocabulary of commands, but the grammar remains the same. As a developer I only need to learn how to use one library.</a:t>
            </a:r>
          </a:p>
          <a:p>
            <a:endParaRPr lang="en-GB" dirty="0" smtClean="0"/>
          </a:p>
          <a:p>
            <a:r>
              <a:rPr lang="en-GB" dirty="0" smtClean="0"/>
              <a:t>A single run-time</a:t>
            </a:r>
            <a:r>
              <a:rPr lang="en-GB" baseline="0" dirty="0" smtClean="0"/>
              <a:t> environment constructed; a library per programming language to use that runtime; standard-approach, allowing interop</a:t>
            </a:r>
            <a:endParaRPr lang="en-GB" dirty="0"/>
          </a:p>
        </p:txBody>
      </p:sp>
      <p:sp>
        <p:nvSpPr>
          <p:cNvPr id="4" name="Slide Number Placeholder 3"/>
          <p:cNvSpPr>
            <a:spLocks noGrp="1"/>
          </p:cNvSpPr>
          <p:nvPr>
            <p:ph type="sldNum" sz="quarter" idx="10"/>
          </p:nvPr>
        </p:nvSpPr>
        <p:spPr/>
        <p:txBody>
          <a:bodyPr/>
          <a:lstStyle/>
          <a:p>
            <a:fld id="{327C9A1F-A630-47D6-9126-EADCFBE6256E}" type="slidenum">
              <a:rPr lang="en-GB" smtClean="0"/>
              <a:t>14</a:t>
            </a:fld>
            <a:endParaRPr lang="en-GB"/>
          </a:p>
        </p:txBody>
      </p:sp>
    </p:spTree>
    <p:extLst>
      <p:ext uri="{BB962C8B-B14F-4D97-AF65-F5344CB8AC3E}">
        <p14:creationId xmlns:p14="http://schemas.microsoft.com/office/powerpoint/2010/main" val="2988080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Use HTTP as</a:t>
            </a:r>
            <a:r>
              <a:rPr lang="en-GB" baseline="0" dirty="0" smtClean="0"/>
              <a:t> an example of how this works</a:t>
            </a:r>
          </a:p>
          <a:p>
            <a:endParaRPr lang="en-GB" dirty="0"/>
          </a:p>
        </p:txBody>
      </p:sp>
      <p:sp>
        <p:nvSpPr>
          <p:cNvPr id="4" name="Slide Number Placeholder 3"/>
          <p:cNvSpPr>
            <a:spLocks noGrp="1"/>
          </p:cNvSpPr>
          <p:nvPr>
            <p:ph type="sldNum" sz="quarter" idx="10"/>
          </p:nvPr>
        </p:nvSpPr>
        <p:spPr/>
        <p:txBody>
          <a:bodyPr/>
          <a:lstStyle/>
          <a:p>
            <a:fld id="{327C9A1F-A630-47D6-9126-EADCFBE6256E}" type="slidenum">
              <a:rPr lang="en-GB" smtClean="0"/>
              <a:t>15</a:t>
            </a:fld>
            <a:endParaRPr lang="en-GB"/>
          </a:p>
        </p:txBody>
      </p:sp>
    </p:spTree>
    <p:extLst>
      <p:ext uri="{BB962C8B-B14F-4D97-AF65-F5344CB8AC3E}">
        <p14:creationId xmlns:p14="http://schemas.microsoft.com/office/powerpoint/2010/main" val="9768743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p>
            <a:fld id="{8A7950AF-0826-4D3A-9C7A-7C4A661D8B95}" type="datetimeFigureOut">
              <a:rPr lang="en-GB" smtClean="0"/>
              <a:t>15/11/2016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A385AD0-1AFA-4DD8-B9D4-FA681508E558}" type="slidenum">
              <a:rPr lang="en-GB" smtClean="0"/>
              <a:t>‹#›</a:t>
            </a:fld>
            <a:endParaRPr lang="en-GB"/>
          </a:p>
        </p:txBody>
      </p:sp>
    </p:spTree>
    <p:extLst>
      <p:ext uri="{BB962C8B-B14F-4D97-AF65-F5344CB8AC3E}">
        <p14:creationId xmlns:p14="http://schemas.microsoft.com/office/powerpoint/2010/main" val="17296271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8A7950AF-0826-4D3A-9C7A-7C4A661D8B95}" type="datetimeFigureOut">
              <a:rPr lang="en-GB" smtClean="0"/>
              <a:t>15/11/2016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A385AD0-1AFA-4DD8-B9D4-FA681508E558}" type="slidenum">
              <a:rPr lang="en-GB" smtClean="0"/>
              <a:t>‹#›</a:t>
            </a:fld>
            <a:endParaRPr lang="en-GB"/>
          </a:p>
        </p:txBody>
      </p:sp>
    </p:spTree>
    <p:extLst>
      <p:ext uri="{BB962C8B-B14F-4D97-AF65-F5344CB8AC3E}">
        <p14:creationId xmlns:p14="http://schemas.microsoft.com/office/powerpoint/2010/main" val="36093641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8A7950AF-0826-4D3A-9C7A-7C4A661D8B95}" type="datetimeFigureOut">
              <a:rPr lang="en-GB" smtClean="0"/>
              <a:t>15/11/2016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A385AD0-1AFA-4DD8-B9D4-FA681508E558}" type="slidenum">
              <a:rPr lang="en-GB" smtClean="0"/>
              <a:t>‹#›</a:t>
            </a:fld>
            <a:endParaRPr lang="en-GB"/>
          </a:p>
        </p:txBody>
      </p:sp>
    </p:spTree>
    <p:extLst>
      <p:ext uri="{BB962C8B-B14F-4D97-AF65-F5344CB8AC3E}">
        <p14:creationId xmlns:p14="http://schemas.microsoft.com/office/powerpoint/2010/main" val="27476201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8A7950AF-0826-4D3A-9C7A-7C4A661D8B95}" type="datetimeFigureOut">
              <a:rPr lang="en-GB" smtClean="0"/>
              <a:t>15/11/2016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A385AD0-1AFA-4DD8-B9D4-FA681508E558}" type="slidenum">
              <a:rPr lang="en-GB" smtClean="0"/>
              <a:t>‹#›</a:t>
            </a:fld>
            <a:endParaRPr lang="en-GB"/>
          </a:p>
        </p:txBody>
      </p:sp>
    </p:spTree>
    <p:extLst>
      <p:ext uri="{BB962C8B-B14F-4D97-AF65-F5344CB8AC3E}">
        <p14:creationId xmlns:p14="http://schemas.microsoft.com/office/powerpoint/2010/main" val="37896282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A7950AF-0826-4D3A-9C7A-7C4A661D8B95}" type="datetimeFigureOut">
              <a:rPr lang="en-GB" smtClean="0"/>
              <a:t>15/11/2016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A385AD0-1AFA-4DD8-B9D4-FA681508E558}" type="slidenum">
              <a:rPr lang="en-GB" smtClean="0"/>
              <a:t>‹#›</a:t>
            </a:fld>
            <a:endParaRPr lang="en-GB"/>
          </a:p>
        </p:txBody>
      </p:sp>
    </p:spTree>
    <p:extLst>
      <p:ext uri="{BB962C8B-B14F-4D97-AF65-F5344CB8AC3E}">
        <p14:creationId xmlns:p14="http://schemas.microsoft.com/office/powerpoint/2010/main" val="35375093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p>
            <a:fld id="{8A7950AF-0826-4D3A-9C7A-7C4A661D8B95}" type="datetimeFigureOut">
              <a:rPr lang="en-GB" smtClean="0"/>
              <a:t>15/11/2016</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AA385AD0-1AFA-4DD8-B9D4-FA681508E558}" type="slidenum">
              <a:rPr lang="en-GB" smtClean="0"/>
              <a:t>‹#›</a:t>
            </a:fld>
            <a:endParaRPr lang="en-GB"/>
          </a:p>
        </p:txBody>
      </p:sp>
    </p:spTree>
    <p:extLst>
      <p:ext uri="{BB962C8B-B14F-4D97-AF65-F5344CB8AC3E}">
        <p14:creationId xmlns:p14="http://schemas.microsoft.com/office/powerpoint/2010/main" val="40977428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p>
            <a:fld id="{8A7950AF-0826-4D3A-9C7A-7C4A661D8B95}" type="datetimeFigureOut">
              <a:rPr lang="en-GB" smtClean="0"/>
              <a:t>15/11/2016</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AA385AD0-1AFA-4DD8-B9D4-FA681508E558}" type="slidenum">
              <a:rPr lang="en-GB" smtClean="0"/>
              <a:t>‹#›</a:t>
            </a:fld>
            <a:endParaRPr lang="en-GB"/>
          </a:p>
        </p:txBody>
      </p:sp>
    </p:spTree>
    <p:extLst>
      <p:ext uri="{BB962C8B-B14F-4D97-AF65-F5344CB8AC3E}">
        <p14:creationId xmlns:p14="http://schemas.microsoft.com/office/powerpoint/2010/main" val="39979628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p>
            <a:fld id="{8A7950AF-0826-4D3A-9C7A-7C4A661D8B95}" type="datetimeFigureOut">
              <a:rPr lang="en-GB" smtClean="0"/>
              <a:t>15/11/2016</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AA385AD0-1AFA-4DD8-B9D4-FA681508E558}" type="slidenum">
              <a:rPr lang="en-GB" smtClean="0"/>
              <a:t>‹#›</a:t>
            </a:fld>
            <a:endParaRPr lang="en-GB"/>
          </a:p>
        </p:txBody>
      </p:sp>
    </p:spTree>
    <p:extLst>
      <p:ext uri="{BB962C8B-B14F-4D97-AF65-F5344CB8AC3E}">
        <p14:creationId xmlns:p14="http://schemas.microsoft.com/office/powerpoint/2010/main" val="28452118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A7950AF-0826-4D3A-9C7A-7C4A661D8B95}" type="datetimeFigureOut">
              <a:rPr lang="en-GB" smtClean="0"/>
              <a:t>15/11/2016</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AA385AD0-1AFA-4DD8-B9D4-FA681508E558}" type="slidenum">
              <a:rPr lang="en-GB" smtClean="0"/>
              <a:t>‹#›</a:t>
            </a:fld>
            <a:endParaRPr lang="en-GB"/>
          </a:p>
        </p:txBody>
      </p:sp>
    </p:spTree>
    <p:extLst>
      <p:ext uri="{BB962C8B-B14F-4D97-AF65-F5344CB8AC3E}">
        <p14:creationId xmlns:p14="http://schemas.microsoft.com/office/powerpoint/2010/main" val="38903421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A7950AF-0826-4D3A-9C7A-7C4A661D8B95}" type="datetimeFigureOut">
              <a:rPr lang="en-GB" smtClean="0"/>
              <a:t>15/11/2016</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AA385AD0-1AFA-4DD8-B9D4-FA681508E558}" type="slidenum">
              <a:rPr lang="en-GB" smtClean="0"/>
              <a:t>‹#›</a:t>
            </a:fld>
            <a:endParaRPr lang="en-GB"/>
          </a:p>
        </p:txBody>
      </p:sp>
    </p:spTree>
    <p:extLst>
      <p:ext uri="{BB962C8B-B14F-4D97-AF65-F5344CB8AC3E}">
        <p14:creationId xmlns:p14="http://schemas.microsoft.com/office/powerpoint/2010/main" val="30108339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A7950AF-0826-4D3A-9C7A-7C4A661D8B95}" type="datetimeFigureOut">
              <a:rPr lang="en-GB" smtClean="0"/>
              <a:t>15/11/2016</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AA385AD0-1AFA-4DD8-B9D4-FA681508E558}" type="slidenum">
              <a:rPr lang="en-GB" smtClean="0"/>
              <a:t>‹#›</a:t>
            </a:fld>
            <a:endParaRPr lang="en-GB"/>
          </a:p>
        </p:txBody>
      </p:sp>
    </p:spTree>
    <p:extLst>
      <p:ext uri="{BB962C8B-B14F-4D97-AF65-F5344CB8AC3E}">
        <p14:creationId xmlns:p14="http://schemas.microsoft.com/office/powerpoint/2010/main" val="26375429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A7950AF-0826-4D3A-9C7A-7C4A661D8B95}" type="datetimeFigureOut">
              <a:rPr lang="en-GB" smtClean="0"/>
              <a:t>15/11/2016</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A385AD0-1AFA-4DD8-B9D4-FA681508E558}" type="slidenum">
              <a:rPr lang="en-GB" smtClean="0"/>
              <a:t>‹#›</a:t>
            </a:fld>
            <a:endParaRPr lang="en-GB"/>
          </a:p>
        </p:txBody>
      </p:sp>
    </p:spTree>
    <p:extLst>
      <p:ext uri="{BB962C8B-B14F-4D97-AF65-F5344CB8AC3E}">
        <p14:creationId xmlns:p14="http://schemas.microsoft.com/office/powerpoint/2010/main" val="36660015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12.png"/></Relationships>
</file>

<file path=ppt/slides/_rels/slide2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1.png"/><Relationship Id="rId4" Type="http://schemas.openxmlformats.org/officeDocument/2006/relationships/notesSlide" Target="../notesSlides/notesSlide28.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image" Target="../media/image26.jpe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12" Type="http://schemas.openxmlformats.org/officeDocument/2006/relationships/image" Target="../media/image38.png"/><Relationship Id="rId2"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32.png"/><Relationship Id="rId11" Type="http://schemas.openxmlformats.org/officeDocument/2006/relationships/image" Target="../media/image37.png"/><Relationship Id="rId5" Type="http://schemas.openxmlformats.org/officeDocument/2006/relationships/image" Target="../media/image31.png"/><Relationship Id="rId10" Type="http://schemas.openxmlformats.org/officeDocument/2006/relationships/image" Target="../media/image36.png"/><Relationship Id="rId4" Type="http://schemas.openxmlformats.org/officeDocument/2006/relationships/image" Target="../media/image30.png"/><Relationship Id="rId9" Type="http://schemas.openxmlformats.org/officeDocument/2006/relationships/image" Target="../media/image35.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smtClean="0"/>
              <a:t>RPC is Evil</a:t>
            </a:r>
            <a:endParaRPr lang="en-GB" dirty="0"/>
          </a:p>
        </p:txBody>
      </p:sp>
      <p:sp>
        <p:nvSpPr>
          <p:cNvPr id="3" name="Subtitle 2"/>
          <p:cNvSpPr>
            <a:spLocks noGrp="1"/>
          </p:cNvSpPr>
          <p:nvPr>
            <p:ph type="subTitle" idx="1"/>
          </p:nvPr>
        </p:nvSpPr>
        <p:spPr/>
        <p:txBody>
          <a:bodyPr/>
          <a:lstStyle/>
          <a:p>
            <a:r>
              <a:rPr lang="en-GB" dirty="0" smtClean="0"/>
              <a:t>Prefer Messaging</a:t>
            </a:r>
            <a:endParaRPr lang="en-GB" dirty="0"/>
          </a:p>
        </p:txBody>
      </p:sp>
    </p:spTree>
    <p:extLst>
      <p:ext uri="{BB962C8B-B14F-4D97-AF65-F5344CB8AC3E}">
        <p14:creationId xmlns:p14="http://schemas.microsoft.com/office/powerpoint/2010/main" val="217921243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ctr"/>
            <a:r>
              <a:rPr lang="en-GB" dirty="0" smtClean="0"/>
              <a:t>RFC 707</a:t>
            </a:r>
            <a:endParaRPr lang="en-GB" dirty="0"/>
          </a:p>
        </p:txBody>
      </p:sp>
      <p:pic>
        <p:nvPicPr>
          <p:cNvPr id="2" name="Content Placeholder 1"/>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5082887" y="1741516"/>
            <a:ext cx="5444739" cy="2648210"/>
          </a:xfrm>
          <a:ln>
            <a:solidFill>
              <a:schemeClr val="accent1"/>
            </a:solidFill>
          </a:ln>
        </p:spPr>
      </p:pic>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54090" y="3676920"/>
            <a:ext cx="4261327" cy="2843382"/>
          </a:xfrm>
          <a:prstGeom prst="rect">
            <a:avLst/>
          </a:prstGeom>
          <a:ln>
            <a:solidFill>
              <a:schemeClr val="accent1"/>
            </a:solidFill>
          </a:ln>
        </p:spPr>
      </p:pic>
      <p:sp>
        <p:nvSpPr>
          <p:cNvPr id="6" name="TextBox 5"/>
          <p:cNvSpPr txBox="1"/>
          <p:nvPr/>
        </p:nvSpPr>
        <p:spPr>
          <a:xfrm>
            <a:off x="556953" y="2572790"/>
            <a:ext cx="4293523" cy="2862322"/>
          </a:xfrm>
          <a:prstGeom prst="rect">
            <a:avLst/>
          </a:prstGeom>
          <a:noFill/>
        </p:spPr>
        <p:txBody>
          <a:bodyPr wrap="square" rtlCol="0">
            <a:spAutoFit/>
          </a:bodyPr>
          <a:lstStyle/>
          <a:p>
            <a:pPr marL="285750" indent="-285750">
              <a:buFont typeface="Arial" panose="020B0604020202020204" pitchFamily="34" charset="0"/>
              <a:buChar char="•"/>
            </a:pPr>
            <a:r>
              <a:rPr lang="en-GB" dirty="0"/>
              <a:t>RFC 707 “</a:t>
            </a:r>
            <a:r>
              <a:rPr lang="en-GB" i="1" dirty="0"/>
              <a:t>A High-Level Framework for Network-Based Resource </a:t>
            </a:r>
            <a:r>
              <a:rPr lang="en-GB" i="1" dirty="0" smtClean="0"/>
              <a:t>Sharing</a:t>
            </a:r>
            <a:r>
              <a:rPr lang="en-GB" dirty="0" smtClean="0"/>
              <a:t>” is the first document to describe Remote Procedure Calls (RPC).</a:t>
            </a:r>
            <a:endParaRPr lang="en-GB" dirty="0"/>
          </a:p>
          <a:p>
            <a:pPr marL="285750" indent="-285750">
              <a:buFont typeface="Arial" panose="020B0604020202020204" pitchFamily="34" charset="0"/>
              <a:buChar char="•"/>
            </a:pPr>
            <a:r>
              <a:rPr lang="en-GB" dirty="0" smtClean="0"/>
              <a:t>The RFC was authored by </a:t>
            </a:r>
            <a:r>
              <a:rPr lang="en-GB" b="1" dirty="0" smtClean="0"/>
              <a:t>James White</a:t>
            </a:r>
            <a:r>
              <a:rPr lang="en-GB" dirty="0" smtClean="0"/>
              <a:t> in 1976</a:t>
            </a:r>
          </a:p>
          <a:p>
            <a:pPr marL="285750" indent="-285750">
              <a:buFont typeface="Arial" panose="020B0604020202020204" pitchFamily="34" charset="0"/>
              <a:buChar char="•"/>
            </a:pPr>
            <a:r>
              <a:rPr lang="en-GB" dirty="0" smtClean="0"/>
              <a:t>Goal was to move away from human to application protocols (FTP, Email) towards application-application protocols</a:t>
            </a:r>
            <a:endParaRPr lang="en-GB" dirty="0"/>
          </a:p>
        </p:txBody>
      </p:sp>
    </p:spTree>
    <p:extLst>
      <p:ext uri="{BB962C8B-B14F-4D97-AF65-F5344CB8AC3E}">
        <p14:creationId xmlns:p14="http://schemas.microsoft.com/office/powerpoint/2010/main" val="61843694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99467" y="3565623"/>
            <a:ext cx="7330440" cy="2161183"/>
          </a:xfrm>
          <a:prstGeom prst="rect">
            <a:avLst/>
          </a:prstGeom>
          <a:ln w="12700">
            <a:solidFill>
              <a:schemeClr val="accent1"/>
            </a:solidFill>
          </a:ln>
        </p:spPr>
      </p:pic>
      <p:sp>
        <p:nvSpPr>
          <p:cNvPr id="3" name="Content Placeholder 2"/>
          <p:cNvSpPr>
            <a:spLocks noGrp="1"/>
          </p:cNvSpPr>
          <p:nvPr>
            <p:ph idx="1"/>
          </p:nvPr>
        </p:nvSpPr>
        <p:spPr>
          <a:xfrm>
            <a:off x="1882140" y="1642745"/>
            <a:ext cx="8679180" cy="2258695"/>
          </a:xfrm>
        </p:spPr>
        <p:txBody>
          <a:bodyPr>
            <a:normAutofit/>
          </a:bodyPr>
          <a:lstStyle/>
          <a:p>
            <a:pPr marL="0" indent="0">
              <a:buNone/>
            </a:pPr>
            <a:r>
              <a:rPr lang="en-GB" dirty="0" smtClean="0"/>
              <a:t>White identified that many of the protocols in use for inter-process communication (IPC) such as File Transfer Protocol (FTP), or Remote Job Execution (RJE) had a common: </a:t>
            </a:r>
            <a:r>
              <a:rPr lang="en-GB" b="1" dirty="0" smtClean="0"/>
              <a:t>Command-Response</a:t>
            </a:r>
            <a:r>
              <a:rPr lang="en-GB" dirty="0" smtClean="0"/>
              <a:t> pattern.</a:t>
            </a:r>
          </a:p>
          <a:p>
            <a:pPr marL="0" indent="0">
              <a:buNone/>
            </a:pPr>
            <a:endParaRPr lang="en-GB" dirty="0"/>
          </a:p>
        </p:txBody>
      </p:sp>
    </p:spTree>
    <p:extLst>
      <p:ext uri="{BB962C8B-B14F-4D97-AF65-F5344CB8AC3E}">
        <p14:creationId xmlns:p14="http://schemas.microsoft.com/office/powerpoint/2010/main" val="332697079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549270" y="368575"/>
            <a:ext cx="7462241" cy="5504138"/>
          </a:xfrm>
          <a:prstGeom prst="rect">
            <a:avLst/>
          </a:prstGeom>
          <a:ln>
            <a:solidFill>
              <a:schemeClr val="accent1"/>
            </a:solidFill>
          </a:ln>
        </p:spPr>
      </p:pic>
      <p:sp>
        <p:nvSpPr>
          <p:cNvPr id="5" name="TextBox 4"/>
          <p:cNvSpPr txBox="1"/>
          <p:nvPr/>
        </p:nvSpPr>
        <p:spPr>
          <a:xfrm>
            <a:off x="7678614" y="6096000"/>
            <a:ext cx="2731477" cy="369332"/>
          </a:xfrm>
          <a:prstGeom prst="rect">
            <a:avLst/>
          </a:prstGeom>
          <a:noFill/>
        </p:spPr>
        <p:txBody>
          <a:bodyPr wrap="square" rtlCol="0">
            <a:spAutoFit/>
          </a:bodyPr>
          <a:lstStyle/>
          <a:p>
            <a:r>
              <a:rPr lang="en-GB" dirty="0" smtClean="0"/>
              <a:t>RFC 707 – James White</a:t>
            </a:r>
            <a:endParaRPr lang="en-GB" dirty="0"/>
          </a:p>
        </p:txBody>
      </p:sp>
    </p:spTree>
    <p:extLst>
      <p:ext uri="{BB962C8B-B14F-4D97-AF65-F5344CB8AC3E}">
        <p14:creationId xmlns:p14="http://schemas.microsoft.com/office/powerpoint/2010/main" val="19009167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884246" y="2787000"/>
            <a:ext cx="6236308" cy="1127761"/>
          </a:xfrm>
        </p:spPr>
        <p:txBody>
          <a:bodyPr/>
          <a:lstStyle/>
          <a:p>
            <a:pPr marL="0" indent="0">
              <a:buNone/>
            </a:pPr>
            <a:r>
              <a:rPr lang="en-GB" dirty="0"/>
              <a:t>command-name &lt;SP&gt; parameter &lt;CRLF&gt;</a:t>
            </a:r>
          </a:p>
          <a:p>
            <a:pPr marL="0" indent="0">
              <a:buNone/>
            </a:pPr>
            <a:r>
              <a:rPr lang="en-GB" dirty="0"/>
              <a:t>response-number &lt;SP&gt; text &lt;CRLF&gt;</a:t>
            </a:r>
          </a:p>
        </p:txBody>
      </p:sp>
    </p:spTree>
    <p:extLst>
      <p:ext uri="{BB962C8B-B14F-4D97-AF65-F5344CB8AC3E}">
        <p14:creationId xmlns:p14="http://schemas.microsoft.com/office/powerpoint/2010/main" val="201016563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92480" y="1798955"/>
            <a:ext cx="9631680" cy="1885315"/>
          </a:xfrm>
        </p:spPr>
        <p:txBody>
          <a:bodyPr/>
          <a:lstStyle/>
          <a:p>
            <a:pPr marL="0" indent="0">
              <a:buNone/>
            </a:pPr>
            <a:r>
              <a:rPr lang="en-GB" dirty="0" smtClean="0"/>
              <a:t>White argued that instead of application specific protocols the key to distributed computing was a protocol that supported command-response between two processes, allowing the user process to execute commands on the host.</a:t>
            </a:r>
            <a:endParaRPr lang="en-GB" dirty="0"/>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54911" y="3755577"/>
            <a:ext cx="10058400" cy="2137262"/>
          </a:xfrm>
          <a:prstGeom prst="rect">
            <a:avLst/>
          </a:prstGeom>
          <a:solidFill>
            <a:schemeClr val="bg1"/>
          </a:solidFill>
          <a:ln>
            <a:solidFill>
              <a:schemeClr val="accent1"/>
            </a:solidFill>
          </a:ln>
        </p:spPr>
      </p:pic>
    </p:spTree>
    <p:extLst>
      <p:ext uri="{BB962C8B-B14F-4D97-AF65-F5344CB8AC3E}">
        <p14:creationId xmlns:p14="http://schemas.microsoft.com/office/powerpoint/2010/main" val="319890800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The Command-Response Protocol</a:t>
            </a:r>
            <a:endParaRPr lang="en-GB" dirty="0"/>
          </a:p>
        </p:txBody>
      </p:sp>
      <p:sp>
        <p:nvSpPr>
          <p:cNvPr id="3" name="Content Placeholder 2"/>
          <p:cNvSpPr>
            <a:spLocks noGrp="1"/>
          </p:cNvSpPr>
          <p:nvPr>
            <p:ph idx="1"/>
          </p:nvPr>
        </p:nvSpPr>
        <p:spPr/>
        <p:txBody>
          <a:bodyPr>
            <a:normAutofit fontScale="70000" lnSpcReduction="20000"/>
          </a:bodyPr>
          <a:lstStyle/>
          <a:p>
            <a:pPr marL="514350" indent="-514350">
              <a:buFont typeface="+mj-lt"/>
              <a:buAutoNum type="arabicPeriod"/>
            </a:pPr>
            <a:r>
              <a:rPr lang="en-GB" dirty="0"/>
              <a:t>Permit invocation of arbitrary, named commands (or functions) implemented by the remote process.</a:t>
            </a:r>
          </a:p>
          <a:p>
            <a:pPr marL="514350" indent="-514350">
              <a:buFont typeface="+mj-lt"/>
              <a:buAutoNum type="arabicPeriod"/>
            </a:pPr>
            <a:r>
              <a:rPr lang="en-GB" dirty="0"/>
              <a:t>Permit command outcomes to be reported in a way that aids both the program invoking the </a:t>
            </a:r>
            <a:r>
              <a:rPr lang="en-GB" dirty="0" smtClean="0"/>
              <a:t>command </a:t>
            </a:r>
            <a:r>
              <a:rPr lang="en-GB" dirty="0"/>
              <a:t>and the user under whose control it may be executing.</a:t>
            </a:r>
          </a:p>
          <a:p>
            <a:pPr marL="514350" indent="-514350">
              <a:buFont typeface="+mj-lt"/>
              <a:buAutoNum type="arabicPeriod"/>
            </a:pPr>
            <a:r>
              <a:rPr lang="en-GB" dirty="0"/>
              <a:t>Allow an arbitrary number of parameters to be supplied as arguments to a single command.</a:t>
            </a:r>
          </a:p>
          <a:p>
            <a:pPr marL="514350" indent="-514350">
              <a:buFont typeface="+mj-lt"/>
              <a:buAutoNum type="arabicPeriod"/>
            </a:pPr>
            <a:r>
              <a:rPr lang="en-GB" dirty="0"/>
              <a:t>Provide representations for a variety of parameter types, including but not limited to character strings.</a:t>
            </a:r>
          </a:p>
          <a:p>
            <a:pPr marL="514350" indent="-514350">
              <a:buFont typeface="+mj-lt"/>
              <a:buAutoNum type="arabicPeriod"/>
            </a:pPr>
            <a:r>
              <a:rPr lang="en-GB" dirty="0"/>
              <a:t>Permit commands to return parameters as results as well as accept them as arguments.</a:t>
            </a:r>
          </a:p>
          <a:p>
            <a:pPr marL="514350" indent="-514350">
              <a:buFont typeface="+mj-lt"/>
              <a:buAutoNum type="arabicPeriod"/>
            </a:pPr>
            <a:r>
              <a:rPr lang="en-GB" dirty="0"/>
              <a:t>Permit the server process to invoke commands in the user process, that is, eliminate entirely the often inappropriate user/server distinction, and allow each process to invoke commands in the other.</a:t>
            </a:r>
          </a:p>
          <a:p>
            <a:pPr marL="514350" indent="-514350">
              <a:buFont typeface="+mj-lt"/>
              <a:buAutoNum type="arabicPeriod"/>
            </a:pPr>
            <a:r>
              <a:rPr lang="en-GB" dirty="0"/>
              <a:t>Permit a process to accept two or more commands for </a:t>
            </a:r>
            <a:r>
              <a:rPr lang="en-GB" dirty="0" smtClean="0"/>
              <a:t>concurrent </a:t>
            </a:r>
            <a:r>
              <a:rPr lang="en-GB" dirty="0"/>
              <a:t>execution.</a:t>
            </a:r>
          </a:p>
          <a:p>
            <a:pPr marL="514350" indent="-514350">
              <a:buFont typeface="+mj-lt"/>
              <a:buAutoNum type="arabicPeriod"/>
            </a:pPr>
            <a:r>
              <a:rPr lang="en-GB" dirty="0"/>
              <a:t>Allow the process issuing a command to suppress the response the command would otherwise elicit.</a:t>
            </a:r>
          </a:p>
        </p:txBody>
      </p:sp>
    </p:spTree>
    <p:extLst>
      <p:ext uri="{BB962C8B-B14F-4D97-AF65-F5344CB8AC3E}">
        <p14:creationId xmlns:p14="http://schemas.microsoft.com/office/powerpoint/2010/main" val="160369869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59213" y="2932357"/>
            <a:ext cx="8940516" cy="1062355"/>
          </a:xfrm>
        </p:spPr>
        <p:txBody>
          <a:bodyPr/>
          <a:lstStyle/>
          <a:p>
            <a:pPr marL="0" indent="0">
              <a:buNone/>
            </a:pPr>
            <a:r>
              <a:rPr lang="en-GB" dirty="0"/>
              <a:t>message-type=COMMAND [</a:t>
            </a:r>
            <a:r>
              <a:rPr lang="en-GB" dirty="0" err="1"/>
              <a:t>tid</a:t>
            </a:r>
            <a:r>
              <a:rPr lang="en-GB" dirty="0"/>
              <a:t>] command-name arguments</a:t>
            </a:r>
          </a:p>
          <a:p>
            <a:pPr marL="0" indent="0">
              <a:buNone/>
            </a:pPr>
            <a:r>
              <a:rPr lang="en-GB" dirty="0"/>
              <a:t>message-type=RESPONSE </a:t>
            </a:r>
            <a:r>
              <a:rPr lang="en-GB" dirty="0" err="1"/>
              <a:t>tid</a:t>
            </a:r>
            <a:r>
              <a:rPr lang="en-GB" dirty="0"/>
              <a:t> outcome results</a:t>
            </a:r>
          </a:p>
        </p:txBody>
      </p:sp>
    </p:spTree>
    <p:extLst>
      <p:ext uri="{BB962C8B-B14F-4D97-AF65-F5344CB8AC3E}">
        <p14:creationId xmlns:p14="http://schemas.microsoft.com/office/powerpoint/2010/main" val="238211243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558493" y="2927677"/>
            <a:ext cx="7499175" cy="1149985"/>
          </a:xfrm>
        </p:spPr>
        <p:txBody>
          <a:bodyPr/>
          <a:lstStyle/>
          <a:p>
            <a:pPr marL="0" indent="0">
              <a:buNone/>
            </a:pPr>
            <a:r>
              <a:rPr lang="en-GB" dirty="0"/>
              <a:t>message-type=REQUEST [</a:t>
            </a:r>
            <a:r>
              <a:rPr lang="en-GB" dirty="0" err="1"/>
              <a:t>tid</a:t>
            </a:r>
            <a:r>
              <a:rPr lang="en-GB" dirty="0"/>
              <a:t>] op-code arguments</a:t>
            </a:r>
          </a:p>
          <a:p>
            <a:pPr marL="0" indent="0">
              <a:buNone/>
            </a:pPr>
            <a:r>
              <a:rPr lang="en-GB" dirty="0"/>
              <a:t>message-type=REPLY </a:t>
            </a:r>
            <a:r>
              <a:rPr lang="en-GB" dirty="0" err="1"/>
              <a:t>tid</a:t>
            </a:r>
            <a:r>
              <a:rPr lang="en-GB" dirty="0"/>
              <a:t> outcome results</a:t>
            </a:r>
          </a:p>
        </p:txBody>
      </p:sp>
    </p:spTree>
    <p:extLst>
      <p:ext uri="{BB962C8B-B14F-4D97-AF65-F5344CB8AC3E}">
        <p14:creationId xmlns:p14="http://schemas.microsoft.com/office/powerpoint/2010/main" val="321465151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118877" y="2910092"/>
            <a:ext cx="7975425" cy="1226821"/>
          </a:xfrm>
        </p:spPr>
        <p:txBody>
          <a:bodyPr/>
          <a:lstStyle/>
          <a:p>
            <a:pPr marL="0" indent="0">
              <a:buNone/>
            </a:pPr>
            <a:r>
              <a:rPr lang="en-GB" dirty="0"/>
              <a:t>message-type=CALL [</a:t>
            </a:r>
            <a:r>
              <a:rPr lang="en-GB" dirty="0" err="1"/>
              <a:t>tid</a:t>
            </a:r>
            <a:r>
              <a:rPr lang="en-GB" dirty="0"/>
              <a:t>] procedure-name arguments</a:t>
            </a:r>
          </a:p>
          <a:p>
            <a:pPr marL="0" indent="0">
              <a:buNone/>
            </a:pPr>
            <a:r>
              <a:rPr lang="en-GB" dirty="0"/>
              <a:t>message-type=RETURN </a:t>
            </a:r>
            <a:r>
              <a:rPr lang="en-GB" dirty="0" err="1"/>
              <a:t>tid</a:t>
            </a:r>
            <a:r>
              <a:rPr lang="en-GB" dirty="0"/>
              <a:t> outcome results</a:t>
            </a:r>
          </a:p>
        </p:txBody>
      </p:sp>
    </p:spTree>
    <p:extLst>
      <p:ext uri="{BB962C8B-B14F-4D97-AF65-F5344CB8AC3E}">
        <p14:creationId xmlns:p14="http://schemas.microsoft.com/office/powerpoint/2010/main" val="277572287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303584" y="2620109"/>
            <a:ext cx="8340970" cy="1384995"/>
          </a:xfrm>
          <a:prstGeom prst="rect">
            <a:avLst/>
          </a:prstGeom>
          <a:noFill/>
        </p:spPr>
        <p:txBody>
          <a:bodyPr wrap="square" rtlCol="0">
            <a:spAutoFit/>
          </a:bodyPr>
          <a:lstStyle/>
          <a:p>
            <a:r>
              <a:rPr lang="en-GB" sz="2800" dirty="0" smtClean="0"/>
              <a:t>White called this: Procedure Control Protocol (</a:t>
            </a:r>
            <a:r>
              <a:rPr lang="en-GB" sz="2800" b="1" dirty="0" smtClean="0"/>
              <a:t>PCP</a:t>
            </a:r>
            <a:r>
              <a:rPr lang="en-GB" sz="2800" dirty="0" smtClean="0"/>
              <a:t>) though we would now call it Remote Procedure Call (</a:t>
            </a:r>
            <a:r>
              <a:rPr lang="en-GB" sz="2800" b="1" dirty="0" smtClean="0"/>
              <a:t>RCP</a:t>
            </a:r>
            <a:r>
              <a:rPr lang="en-GB" sz="2800" dirty="0" smtClean="0"/>
              <a:t>)</a:t>
            </a:r>
            <a:endParaRPr lang="en-GB" sz="2800" dirty="0"/>
          </a:p>
        </p:txBody>
      </p:sp>
    </p:spTree>
    <p:extLst>
      <p:ext uri="{BB962C8B-B14F-4D97-AF65-F5344CB8AC3E}">
        <p14:creationId xmlns:p14="http://schemas.microsoft.com/office/powerpoint/2010/main" val="239737303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Who are you?</a:t>
            </a:r>
            <a:endParaRPr lang="en-US" dirty="0"/>
          </a:p>
        </p:txBody>
      </p:sp>
      <p:sp>
        <p:nvSpPr>
          <p:cNvPr id="3" name="Content Placeholder 2"/>
          <p:cNvSpPr>
            <a:spLocks noGrp="1"/>
          </p:cNvSpPr>
          <p:nvPr>
            <p:ph idx="1"/>
          </p:nvPr>
        </p:nvSpPr>
        <p:spPr/>
        <p:txBody>
          <a:bodyPr>
            <a:normAutofit/>
          </a:bodyPr>
          <a:lstStyle/>
          <a:p>
            <a:r>
              <a:rPr lang="en-GB" dirty="0" smtClean="0"/>
              <a:t>Software Developer for 20 years</a:t>
            </a:r>
          </a:p>
          <a:p>
            <a:pPr lvl="1"/>
            <a:r>
              <a:rPr lang="en-GB" dirty="0" smtClean="0"/>
              <a:t>Worked mainly for ISVs</a:t>
            </a:r>
          </a:p>
          <a:p>
            <a:pPr lvl="2"/>
            <a:r>
              <a:rPr lang="en-GB" dirty="0" smtClean="0"/>
              <a:t>Reuters, SunGard, Misys, Huddle</a:t>
            </a:r>
          </a:p>
          <a:p>
            <a:pPr lvl="1"/>
            <a:r>
              <a:rPr lang="en-GB" dirty="0" smtClean="0"/>
              <a:t>Worked for a couple of MIS departments</a:t>
            </a:r>
          </a:p>
          <a:p>
            <a:pPr lvl="2"/>
            <a:r>
              <a:rPr lang="en-GB" dirty="0" smtClean="0"/>
              <a:t>DTI, Beazley</a:t>
            </a:r>
          </a:p>
          <a:p>
            <a:r>
              <a:rPr lang="en-GB" dirty="0" smtClean="0"/>
              <a:t>Microsoft MVP for C#</a:t>
            </a:r>
          </a:p>
          <a:p>
            <a:pPr lvl="1"/>
            <a:r>
              <a:rPr lang="en-GB" dirty="0" smtClean="0"/>
              <a:t>Interested in OO, SOA, EDA,, Messaging, REST</a:t>
            </a:r>
          </a:p>
          <a:p>
            <a:pPr lvl="1"/>
            <a:r>
              <a:rPr lang="en-GB" dirty="0" smtClean="0"/>
              <a:t>Interested in Agile methodologies and practices</a:t>
            </a:r>
          </a:p>
          <a:p>
            <a:r>
              <a:rPr lang="en-GB" dirty="0" smtClean="0"/>
              <a:t>No smart guys</a:t>
            </a:r>
          </a:p>
          <a:p>
            <a:pPr lvl="1"/>
            <a:r>
              <a:rPr lang="en-GB" dirty="0" smtClean="0"/>
              <a:t>Just the guys in this room</a:t>
            </a:r>
            <a:endParaRPr lang="en-US" dirty="0" smtClean="0"/>
          </a:p>
          <a:p>
            <a:endParaRPr lang="en-US" dirty="0"/>
          </a:p>
        </p:txBody>
      </p:sp>
    </p:spTree>
    <p:extLst>
      <p:ext uri="{BB962C8B-B14F-4D97-AF65-F5344CB8AC3E}">
        <p14:creationId xmlns:p14="http://schemas.microsoft.com/office/powerpoint/2010/main" val="27321951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479409" y="2651174"/>
            <a:ext cx="5673090" cy="1446550"/>
          </a:xfrm>
          <a:prstGeom prst="rect">
            <a:avLst/>
          </a:prstGeom>
          <a:noFill/>
        </p:spPr>
        <p:txBody>
          <a:bodyPr wrap="square" rtlCol="0">
            <a:spAutoFit/>
          </a:bodyPr>
          <a:lstStyle/>
          <a:p>
            <a:pPr algn="ctr"/>
            <a:r>
              <a:rPr lang="en-GB" sz="4400" dirty="0" smtClean="0"/>
              <a:t>History: First Implementations</a:t>
            </a:r>
            <a:endParaRPr lang="en-GB" sz="4400" dirty="0"/>
          </a:p>
        </p:txBody>
      </p:sp>
    </p:spTree>
    <p:extLst>
      <p:ext uri="{BB962C8B-B14F-4D97-AF65-F5344CB8AC3E}">
        <p14:creationId xmlns:p14="http://schemas.microsoft.com/office/powerpoint/2010/main" val="229796754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Implementing Remote Procedure Calls</a:t>
            </a:r>
            <a:endParaRPr lang="en-GB" dirty="0"/>
          </a:p>
        </p:txBody>
      </p:sp>
      <p:sp>
        <p:nvSpPr>
          <p:cNvPr id="3" name="Content Placeholder 2"/>
          <p:cNvSpPr>
            <a:spLocks noGrp="1"/>
          </p:cNvSpPr>
          <p:nvPr>
            <p:ph idx="1"/>
          </p:nvPr>
        </p:nvSpPr>
        <p:spPr>
          <a:xfrm>
            <a:off x="838200" y="2657963"/>
            <a:ext cx="10629900" cy="1978514"/>
          </a:xfrm>
        </p:spPr>
        <p:txBody>
          <a:bodyPr>
            <a:noAutofit/>
          </a:bodyPr>
          <a:lstStyle/>
          <a:p>
            <a:r>
              <a:rPr lang="en-GB" dirty="0" smtClean="0"/>
              <a:t>Andrew D. </a:t>
            </a:r>
            <a:r>
              <a:rPr lang="en-GB" dirty="0" err="1" smtClean="0"/>
              <a:t>Birrel</a:t>
            </a:r>
            <a:r>
              <a:rPr lang="en-GB" dirty="0" smtClean="0"/>
              <a:t> and Bruce J. Nelson wrote a paper for Xerox Palo Alto Research Centre in 1984 called </a:t>
            </a:r>
            <a:r>
              <a:rPr lang="en-GB" i="1" dirty="0" smtClean="0"/>
              <a:t>Implementing Remote Procedure Calls</a:t>
            </a:r>
          </a:p>
          <a:p>
            <a:r>
              <a:rPr lang="en-GB" dirty="0" smtClean="0"/>
              <a:t>It was an implementation of RPC for the Cedar programming language to allow distributed programming.</a:t>
            </a:r>
          </a:p>
        </p:txBody>
      </p:sp>
    </p:spTree>
    <p:extLst>
      <p:ext uri="{BB962C8B-B14F-4D97-AF65-F5344CB8AC3E}">
        <p14:creationId xmlns:p14="http://schemas.microsoft.com/office/powerpoint/2010/main" val="327075273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48324" y="1758597"/>
            <a:ext cx="6062662" cy="2724792"/>
          </a:xfrm>
          <a:prstGeom prst="rect">
            <a:avLst/>
          </a:prstGeom>
          <a:ln>
            <a:solidFill>
              <a:schemeClr val="accent1"/>
            </a:solidFill>
          </a:ln>
        </p:spPr>
      </p:pic>
      <p:sp>
        <p:nvSpPr>
          <p:cNvPr id="6" name="Title 5"/>
          <p:cNvSpPr>
            <a:spLocks noGrp="1"/>
          </p:cNvSpPr>
          <p:nvPr>
            <p:ph type="title"/>
          </p:nvPr>
        </p:nvSpPr>
        <p:spPr/>
        <p:txBody>
          <a:bodyPr/>
          <a:lstStyle/>
          <a:p>
            <a:r>
              <a:rPr lang="en-GB" dirty="0" smtClean="0"/>
              <a:t>Location Transparency</a:t>
            </a:r>
            <a:endParaRPr lang="en-GB" dirty="0"/>
          </a:p>
        </p:txBody>
      </p:sp>
      <p:sp>
        <p:nvSpPr>
          <p:cNvPr id="8" name="Text Placeholder 7"/>
          <p:cNvSpPr>
            <a:spLocks noGrp="1"/>
          </p:cNvSpPr>
          <p:nvPr>
            <p:ph type="body" sz="half" idx="2"/>
          </p:nvPr>
        </p:nvSpPr>
        <p:spPr>
          <a:xfrm>
            <a:off x="839788" y="2057400"/>
            <a:ext cx="3932237" cy="1096108"/>
          </a:xfrm>
        </p:spPr>
        <p:txBody>
          <a:bodyPr>
            <a:normAutofit lnSpcReduction="10000"/>
          </a:bodyPr>
          <a:lstStyle/>
          <a:p>
            <a:r>
              <a:rPr lang="en-GB" dirty="0"/>
              <a:t>Key principle was that that a remote procedure call should be ‘as close as possible to local (single-machine) procedure calls</a:t>
            </a:r>
            <a:r>
              <a:rPr lang="en-GB" dirty="0" smtClean="0"/>
              <a:t>. A client should not need to know the location of the server.</a:t>
            </a:r>
            <a:endParaRPr lang="en-GB" dirty="0"/>
          </a:p>
          <a:p>
            <a:endParaRPr lang="en-GB" dirty="0"/>
          </a:p>
        </p:txBody>
      </p:sp>
      <p:sp>
        <p:nvSpPr>
          <p:cNvPr id="9" name="TextBox 8"/>
          <p:cNvSpPr txBox="1"/>
          <p:nvPr/>
        </p:nvSpPr>
        <p:spPr>
          <a:xfrm>
            <a:off x="6049108" y="4783015"/>
            <a:ext cx="5539154" cy="646331"/>
          </a:xfrm>
          <a:prstGeom prst="rect">
            <a:avLst/>
          </a:prstGeom>
          <a:noFill/>
        </p:spPr>
        <p:txBody>
          <a:bodyPr wrap="square" rtlCol="0">
            <a:spAutoFit/>
          </a:bodyPr>
          <a:lstStyle/>
          <a:p>
            <a:r>
              <a:rPr lang="en-GB" i="1" dirty="0"/>
              <a:t>Implementing Remote Procedure </a:t>
            </a:r>
            <a:r>
              <a:rPr lang="en-GB" i="1" dirty="0" smtClean="0"/>
              <a:t>Calls, </a:t>
            </a:r>
            <a:r>
              <a:rPr lang="en-GB" i="1" dirty="0" err="1" smtClean="0"/>
              <a:t>Birrel</a:t>
            </a:r>
            <a:r>
              <a:rPr lang="en-GB" i="1" dirty="0" smtClean="0"/>
              <a:t> and Nelson, 1984</a:t>
            </a:r>
            <a:endParaRPr lang="en-GB" dirty="0"/>
          </a:p>
        </p:txBody>
      </p:sp>
      <p:pic>
        <p:nvPicPr>
          <p:cNvPr id="1026" name="Picture 2" descr="http://1.bp.blogspot.com/_jK_3qAYFh-o/S_lwj9HOoUI/AAAAAAAAAD8/jVI0utNVV30/s320/Registry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7544" y="3373726"/>
            <a:ext cx="2895600" cy="22193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126244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dirty="0" smtClean="0"/>
              <a:t>Interface Definition Language</a:t>
            </a:r>
            <a:endParaRPr lang="en-GB" dirty="0"/>
          </a:p>
        </p:txBody>
      </p:sp>
      <p:sp>
        <p:nvSpPr>
          <p:cNvPr id="3" name="Content Placeholder 2"/>
          <p:cNvSpPr>
            <a:spLocks noGrp="1"/>
          </p:cNvSpPr>
          <p:nvPr>
            <p:ph idx="1"/>
          </p:nvPr>
        </p:nvSpPr>
        <p:spPr>
          <a:xfrm>
            <a:off x="838200" y="2106979"/>
            <a:ext cx="10515600" cy="3871790"/>
          </a:xfrm>
        </p:spPr>
        <p:txBody>
          <a:bodyPr>
            <a:normAutofit/>
          </a:bodyPr>
          <a:lstStyle/>
          <a:p>
            <a:r>
              <a:rPr lang="en-GB" dirty="0" smtClean="0"/>
              <a:t>The project defined the idea of an Interface Definition Language – called in this case Lupine.</a:t>
            </a:r>
          </a:p>
          <a:p>
            <a:pPr lvl="1"/>
            <a:r>
              <a:rPr lang="en-GB" dirty="0" smtClean="0"/>
              <a:t>Mesa (Cedar) separated compilation and binding through interface modules</a:t>
            </a:r>
          </a:p>
          <a:p>
            <a:pPr lvl="1"/>
            <a:r>
              <a:rPr lang="en-GB" dirty="0" smtClean="0"/>
              <a:t>These contained procedure definitions i.e. name, arguments, return type</a:t>
            </a:r>
          </a:p>
          <a:p>
            <a:pPr lvl="1"/>
            <a:r>
              <a:rPr lang="en-GB" dirty="0" smtClean="0"/>
              <a:t>Server lists exports and client imports to use definitions</a:t>
            </a:r>
          </a:p>
          <a:p>
            <a:r>
              <a:rPr lang="en-GB" dirty="0" smtClean="0"/>
              <a:t>Lupine used these modules to generate stubs for the caller and receiver.</a:t>
            </a:r>
          </a:p>
          <a:p>
            <a:pPr lvl="1"/>
            <a:r>
              <a:rPr lang="en-GB" dirty="0" smtClean="0"/>
              <a:t>The stubs provide code to marshal to and from the wire representation of the RPC runtime.</a:t>
            </a:r>
          </a:p>
        </p:txBody>
      </p:sp>
    </p:spTree>
    <p:extLst>
      <p:ext uri="{BB962C8B-B14F-4D97-AF65-F5344CB8AC3E}">
        <p14:creationId xmlns:p14="http://schemas.microsoft.com/office/powerpoint/2010/main" val="287444031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dirty="0" smtClean="0"/>
              <a:t>Service Registration &amp; Discovery</a:t>
            </a:r>
            <a:endParaRPr lang="en-GB" dirty="0"/>
          </a:p>
        </p:txBody>
      </p:sp>
      <p:sp>
        <p:nvSpPr>
          <p:cNvPr id="3" name="Content Placeholder 2"/>
          <p:cNvSpPr>
            <a:spLocks noGrp="1"/>
          </p:cNvSpPr>
          <p:nvPr>
            <p:ph idx="1"/>
          </p:nvPr>
        </p:nvSpPr>
        <p:spPr/>
        <p:txBody>
          <a:bodyPr/>
          <a:lstStyle/>
          <a:p>
            <a:r>
              <a:rPr lang="en-GB" dirty="0" smtClean="0"/>
              <a:t>If the call looks like a local procedure call, how do we know where the server is that will service the request?</a:t>
            </a:r>
          </a:p>
          <a:p>
            <a:r>
              <a:rPr lang="en-GB" dirty="0" err="1" smtClean="0"/>
              <a:t>Birrel</a:t>
            </a:r>
            <a:r>
              <a:rPr lang="en-GB" dirty="0" smtClean="0"/>
              <a:t> and Nelson used a distributed key-value store called Grapevine.</a:t>
            </a:r>
          </a:p>
          <a:p>
            <a:pPr lvl="1"/>
            <a:r>
              <a:rPr lang="en-GB" dirty="0" smtClean="0"/>
              <a:t>The server runtime exports its interface names, along with server name and network location. i.e. service registration</a:t>
            </a:r>
          </a:p>
          <a:p>
            <a:pPr lvl="1"/>
            <a:r>
              <a:rPr lang="en-GB" dirty="0" smtClean="0"/>
              <a:t>A client requests from the runtime servers that provide the interface and then routes the request (in this case to the closest) i.e. service discovery</a:t>
            </a:r>
          </a:p>
          <a:p>
            <a:pPr lvl="1"/>
            <a:endParaRPr lang="en-GB" dirty="0" smtClean="0"/>
          </a:p>
        </p:txBody>
      </p:sp>
    </p:spTree>
    <p:extLst>
      <p:ext uri="{BB962C8B-B14F-4D97-AF65-F5344CB8AC3E}">
        <p14:creationId xmlns:p14="http://schemas.microsoft.com/office/powerpoint/2010/main" val="166388315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617785" y="423852"/>
            <a:ext cx="8516815" cy="6031813"/>
          </a:xfrm>
        </p:spPr>
      </p:pic>
    </p:spTree>
    <p:extLst>
      <p:ext uri="{BB962C8B-B14F-4D97-AF65-F5344CB8AC3E}">
        <p14:creationId xmlns:p14="http://schemas.microsoft.com/office/powerpoint/2010/main" val="189618317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12343" y="2645266"/>
            <a:ext cx="3223844" cy="1325563"/>
          </a:xfrm>
        </p:spPr>
        <p:txBody>
          <a:bodyPr>
            <a:normAutofit fontScale="90000"/>
          </a:bodyPr>
          <a:lstStyle/>
          <a:p>
            <a:pPr algn="ctr"/>
            <a:r>
              <a:rPr lang="en-GB" dirty="0" smtClean="0"/>
              <a:t>History: Distributed Objects</a:t>
            </a:r>
            <a:endParaRPr lang="en-GB" dirty="0"/>
          </a:p>
        </p:txBody>
      </p:sp>
    </p:spTree>
    <p:extLst>
      <p:ext uri="{BB962C8B-B14F-4D97-AF65-F5344CB8AC3E}">
        <p14:creationId xmlns:p14="http://schemas.microsoft.com/office/powerpoint/2010/main" val="245383874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057292" y="4917831"/>
            <a:ext cx="4144108" cy="646331"/>
          </a:xfrm>
          <a:prstGeom prst="rect">
            <a:avLst/>
          </a:prstGeom>
          <a:noFill/>
        </p:spPr>
        <p:txBody>
          <a:bodyPr wrap="square" rtlCol="0">
            <a:spAutoFit/>
          </a:bodyPr>
          <a:lstStyle/>
          <a:p>
            <a:r>
              <a:rPr lang="en-GB" dirty="0" smtClean="0"/>
              <a:t>A Black, N Hutchinson, E Jul, H Levy, L Carter - 1987</a:t>
            </a:r>
            <a:endParaRPr lang="en-GB" dirty="0"/>
          </a:p>
        </p:txBody>
      </p:sp>
      <p:pic>
        <p:nvPicPr>
          <p:cNvPr id="6" name="Picture 5"/>
          <p:cNvPicPr>
            <a:picLocks noChangeAspect="1"/>
          </p:cNvPicPr>
          <p:nvPr/>
        </p:nvPicPr>
        <p:blipFill>
          <a:blip r:embed="rId2"/>
          <a:stretch>
            <a:fillRect/>
          </a:stretch>
        </p:blipFill>
        <p:spPr>
          <a:xfrm>
            <a:off x="6897505" y="1300240"/>
            <a:ext cx="4774344" cy="3284505"/>
          </a:xfrm>
          <a:prstGeom prst="rect">
            <a:avLst/>
          </a:prstGeom>
        </p:spPr>
      </p:pic>
      <p:pic>
        <p:nvPicPr>
          <p:cNvPr id="7" name="Picture 6"/>
          <p:cNvPicPr>
            <a:picLocks noChangeAspect="1"/>
          </p:cNvPicPr>
          <p:nvPr/>
        </p:nvPicPr>
        <p:blipFill>
          <a:blip r:embed="rId3"/>
          <a:stretch>
            <a:fillRect/>
          </a:stretch>
        </p:blipFill>
        <p:spPr>
          <a:xfrm>
            <a:off x="8889725" y="2304261"/>
            <a:ext cx="2697714" cy="1276461"/>
          </a:xfrm>
          <a:prstGeom prst="rect">
            <a:avLst/>
          </a:prstGeom>
        </p:spPr>
      </p:pic>
      <p:pic>
        <p:nvPicPr>
          <p:cNvPr id="8" name="Picture 7"/>
          <p:cNvPicPr>
            <a:picLocks noChangeAspect="1"/>
          </p:cNvPicPr>
          <p:nvPr/>
        </p:nvPicPr>
        <p:blipFill>
          <a:blip r:embed="rId4"/>
          <a:stretch>
            <a:fillRect/>
          </a:stretch>
        </p:blipFill>
        <p:spPr>
          <a:xfrm>
            <a:off x="772795" y="1133335"/>
            <a:ext cx="4515241" cy="3219729"/>
          </a:xfrm>
          <a:prstGeom prst="rect">
            <a:avLst/>
          </a:prstGeom>
        </p:spPr>
      </p:pic>
      <p:sp>
        <p:nvSpPr>
          <p:cNvPr id="9" name="TextBox 8"/>
          <p:cNvSpPr txBox="1"/>
          <p:nvPr/>
        </p:nvSpPr>
        <p:spPr>
          <a:xfrm>
            <a:off x="2995246" y="4630615"/>
            <a:ext cx="2133600" cy="369332"/>
          </a:xfrm>
          <a:prstGeom prst="rect">
            <a:avLst/>
          </a:prstGeom>
          <a:noFill/>
        </p:spPr>
        <p:txBody>
          <a:bodyPr wrap="square" rtlCol="0">
            <a:spAutoFit/>
          </a:bodyPr>
          <a:lstStyle/>
          <a:p>
            <a:r>
              <a:rPr lang="en-GB" dirty="0" smtClean="0"/>
              <a:t>B </a:t>
            </a:r>
            <a:r>
              <a:rPr lang="en-GB" dirty="0" err="1" smtClean="0"/>
              <a:t>Liskov</a:t>
            </a:r>
            <a:r>
              <a:rPr lang="en-GB" dirty="0" smtClean="0"/>
              <a:t> 1988</a:t>
            </a:r>
            <a:endParaRPr lang="en-GB" dirty="0"/>
          </a:p>
        </p:txBody>
      </p:sp>
      <p:pic>
        <p:nvPicPr>
          <p:cNvPr id="10" name="Picture 9"/>
          <p:cNvPicPr>
            <a:picLocks noChangeAspect="1"/>
          </p:cNvPicPr>
          <p:nvPr/>
        </p:nvPicPr>
        <p:blipFill>
          <a:blip r:embed="rId5"/>
          <a:stretch>
            <a:fillRect/>
          </a:stretch>
        </p:blipFill>
        <p:spPr>
          <a:xfrm>
            <a:off x="422030" y="3580722"/>
            <a:ext cx="2609927" cy="1723970"/>
          </a:xfrm>
          <a:prstGeom prst="rect">
            <a:avLst/>
          </a:prstGeom>
        </p:spPr>
      </p:pic>
    </p:spTree>
    <p:extLst>
      <p:ext uri="{BB962C8B-B14F-4D97-AF65-F5344CB8AC3E}">
        <p14:creationId xmlns:p14="http://schemas.microsoft.com/office/powerpoint/2010/main" val="417860866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172308" y="843975"/>
            <a:ext cx="4339441" cy="4130696"/>
          </a:xfrm>
          <a:prstGeom prst="rect">
            <a:avLst/>
          </a:prstGeom>
        </p:spPr>
      </p:pic>
      <p:pic>
        <p:nvPicPr>
          <p:cNvPr id="3" name="Picture 2"/>
          <p:cNvPicPr>
            <a:picLocks noChangeAspect="1"/>
          </p:cNvPicPr>
          <p:nvPr/>
        </p:nvPicPr>
        <p:blipFill>
          <a:blip r:embed="rId4"/>
          <a:stretch>
            <a:fillRect/>
          </a:stretch>
        </p:blipFill>
        <p:spPr>
          <a:xfrm>
            <a:off x="6339002" y="744329"/>
            <a:ext cx="4610922" cy="4531056"/>
          </a:xfrm>
          <a:prstGeom prst="rect">
            <a:avLst/>
          </a:prstGeom>
        </p:spPr>
      </p:pic>
    </p:spTree>
    <p:extLst>
      <p:ext uri="{BB962C8B-B14F-4D97-AF65-F5344CB8AC3E}">
        <p14:creationId xmlns:p14="http://schemas.microsoft.com/office/powerpoint/2010/main" val="256097325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5497" y="633543"/>
            <a:ext cx="10515600" cy="1325563"/>
          </a:xfrm>
        </p:spPr>
        <p:txBody>
          <a:bodyPr/>
          <a:lstStyle/>
          <a:p>
            <a:pPr algn="ctr"/>
            <a:r>
              <a:rPr lang="en-GB" b="1" dirty="0" smtClean="0"/>
              <a:t>Distributed Objects</a:t>
            </a:r>
            <a:endParaRPr lang="en-GB" b="1" dirty="0"/>
          </a:p>
        </p:txBody>
      </p:sp>
      <p:sp>
        <p:nvSpPr>
          <p:cNvPr id="3" name="TextBox 2"/>
          <p:cNvSpPr txBox="1"/>
          <p:nvPr/>
        </p:nvSpPr>
        <p:spPr>
          <a:xfrm>
            <a:off x="1441938" y="2250831"/>
            <a:ext cx="8780585" cy="2677656"/>
          </a:xfrm>
          <a:prstGeom prst="rect">
            <a:avLst/>
          </a:prstGeom>
          <a:noFill/>
        </p:spPr>
        <p:txBody>
          <a:bodyPr wrap="square" rtlCol="0">
            <a:spAutoFit/>
          </a:bodyPr>
          <a:lstStyle/>
          <a:p>
            <a:pPr algn="ctr"/>
            <a:r>
              <a:rPr lang="en-GB" sz="2800" dirty="0"/>
              <a:t>CORBA</a:t>
            </a:r>
          </a:p>
          <a:p>
            <a:pPr algn="ctr"/>
            <a:r>
              <a:rPr lang="en-GB" sz="2800" dirty="0" smtClean="0"/>
              <a:t>DCOM</a:t>
            </a:r>
            <a:endParaRPr lang="en-GB" sz="2800" dirty="0"/>
          </a:p>
          <a:p>
            <a:pPr algn="ctr"/>
            <a:r>
              <a:rPr lang="en-GB" sz="2800" dirty="0"/>
              <a:t>Java RMI/.NET Remoting</a:t>
            </a:r>
          </a:p>
          <a:p>
            <a:pPr algn="ctr"/>
            <a:r>
              <a:rPr lang="en-GB" sz="2800" dirty="0" smtClean="0"/>
              <a:t>SOAP</a:t>
            </a:r>
            <a:endParaRPr lang="en-GB" sz="2800" dirty="0"/>
          </a:p>
          <a:p>
            <a:pPr algn="ctr"/>
            <a:r>
              <a:rPr lang="en-US" sz="2800" dirty="0" smtClean="0"/>
              <a:t>Pyro</a:t>
            </a:r>
          </a:p>
          <a:p>
            <a:pPr algn="ctr"/>
            <a:r>
              <a:rPr lang="en-US" sz="2800" dirty="0" smtClean="0"/>
              <a:t>(Etc.)</a:t>
            </a:r>
            <a:endParaRPr lang="en-US" sz="2800" dirty="0"/>
          </a:p>
        </p:txBody>
      </p:sp>
    </p:spTree>
    <p:extLst>
      <p:ext uri="{BB962C8B-B14F-4D97-AF65-F5344CB8AC3E}">
        <p14:creationId xmlns:p14="http://schemas.microsoft.com/office/powerpoint/2010/main" val="364934079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p:cNvSpPr>
          <p:nvPr/>
        </p:nvSpPr>
        <p:spPr>
          <a:xfrm>
            <a:off x="2255951" y="2604402"/>
            <a:ext cx="7502762" cy="1894058"/>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a:t>Intelligent collaboration for the Enterprise</a:t>
            </a:r>
          </a:p>
        </p:txBody>
      </p:sp>
      <p:pic>
        <p:nvPicPr>
          <p:cNvPr id="5" name="Picture 4" descr="huddle-logo-300dpi-1000px.jp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99777" y="698445"/>
            <a:ext cx="3048000" cy="1347216"/>
          </a:xfrm>
          <a:prstGeom prst="rect">
            <a:avLst/>
          </a:prstGeom>
        </p:spPr>
      </p:pic>
    </p:spTree>
    <p:extLst>
      <p:ext uri="{BB962C8B-B14F-4D97-AF65-F5344CB8AC3E}">
        <p14:creationId xmlns:p14="http://schemas.microsoft.com/office/powerpoint/2010/main" val="300060051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smtClean="0"/>
              <a:t>Make a Good Cup of Tea</a:t>
            </a:r>
            <a:endParaRPr lang="en-GB" dirty="0"/>
          </a:p>
        </p:txBody>
      </p:sp>
      <p:sp>
        <p:nvSpPr>
          <p:cNvPr id="5" name="Text Placeholder 4"/>
          <p:cNvSpPr>
            <a:spLocks noGrp="1"/>
          </p:cNvSpPr>
          <p:nvPr>
            <p:ph type="body" idx="1"/>
          </p:nvPr>
        </p:nvSpPr>
        <p:spPr/>
        <p:txBody>
          <a:bodyPr>
            <a:normAutofit/>
          </a:bodyPr>
          <a:lstStyle/>
          <a:p>
            <a:r>
              <a:rPr lang="en-GB" dirty="0" smtClean="0"/>
              <a:t>“</a:t>
            </a:r>
            <a:r>
              <a:rPr lang="en-GB" dirty="0"/>
              <a:t>Now this is serious! if </a:t>
            </a:r>
            <a:r>
              <a:rPr lang="en-GB" dirty="0" smtClean="0"/>
              <a:t>there’s </a:t>
            </a:r>
            <a:r>
              <a:rPr lang="en-GB" dirty="0"/>
              <a:t>one thing in this country that really bothers </a:t>
            </a:r>
            <a:r>
              <a:rPr lang="en-GB" dirty="0" smtClean="0"/>
              <a:t>me/</a:t>
            </a:r>
            <a:r>
              <a:rPr lang="en-GB" dirty="0"/>
              <a:t/>
            </a:r>
            <a:br>
              <a:rPr lang="en-GB" dirty="0"/>
            </a:br>
            <a:r>
              <a:rPr lang="en-GB" dirty="0" smtClean="0"/>
              <a:t>Its’ </a:t>
            </a:r>
            <a:r>
              <a:rPr lang="en-GB" dirty="0"/>
              <a:t>the inability of yanks to make a good cup of </a:t>
            </a:r>
            <a:r>
              <a:rPr lang="en-GB" dirty="0" smtClean="0"/>
              <a:t>tea” </a:t>
            </a:r>
          </a:p>
          <a:p>
            <a:pPr algn="r"/>
            <a:r>
              <a:rPr lang="en-GB" dirty="0" smtClean="0"/>
              <a:t>T.U.S.A. Masters of Reality.</a:t>
            </a:r>
            <a:endParaRPr lang="en-GB" dirty="0"/>
          </a:p>
        </p:txBody>
      </p:sp>
    </p:spTree>
    <p:extLst>
      <p:ext uri="{BB962C8B-B14F-4D97-AF65-F5344CB8AC3E}">
        <p14:creationId xmlns:p14="http://schemas.microsoft.com/office/powerpoint/2010/main" val="198543073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www.thunderboltkids.co.za/Grade5/02-matter-and-materials/images/gd-0036.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64735" y="690114"/>
            <a:ext cx="4975416" cy="54475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52101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006969" y="3212116"/>
            <a:ext cx="5715000" cy="769441"/>
          </a:xfrm>
          <a:prstGeom prst="rect">
            <a:avLst/>
          </a:prstGeom>
          <a:noFill/>
        </p:spPr>
        <p:txBody>
          <a:bodyPr wrap="square" rtlCol="0">
            <a:spAutoFit/>
          </a:bodyPr>
          <a:lstStyle/>
          <a:p>
            <a:pPr algn="ctr"/>
            <a:r>
              <a:rPr lang="en-GB" sz="4400" dirty="0" smtClean="0"/>
              <a:t>Demo</a:t>
            </a:r>
            <a:endParaRPr lang="en-GB" sz="4400" dirty="0"/>
          </a:p>
        </p:txBody>
      </p:sp>
    </p:spTree>
    <p:extLst>
      <p:ext uri="{BB962C8B-B14F-4D97-AF65-F5344CB8AC3E}">
        <p14:creationId xmlns:p14="http://schemas.microsoft.com/office/powerpoint/2010/main" val="71286262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Nobody Home</a:t>
            </a:r>
            <a:endParaRPr lang="en-GB" dirty="0"/>
          </a:p>
        </p:txBody>
      </p:sp>
      <p:sp>
        <p:nvSpPr>
          <p:cNvPr id="3" name="Text Placeholder 2"/>
          <p:cNvSpPr>
            <a:spLocks noGrp="1"/>
          </p:cNvSpPr>
          <p:nvPr>
            <p:ph type="body" idx="1"/>
          </p:nvPr>
        </p:nvSpPr>
        <p:spPr/>
        <p:txBody>
          <a:bodyPr/>
          <a:lstStyle/>
          <a:p>
            <a:r>
              <a:rPr lang="en-GB" dirty="0" smtClean="0"/>
              <a:t>“</a:t>
            </a:r>
            <a:r>
              <a:rPr lang="en-GB" dirty="0"/>
              <a:t>And that is how I </a:t>
            </a:r>
            <a:r>
              <a:rPr lang="en-GB" dirty="0" smtClean="0"/>
              <a:t>know/When </a:t>
            </a:r>
            <a:r>
              <a:rPr lang="en-GB" dirty="0"/>
              <a:t>I try to get </a:t>
            </a:r>
            <a:r>
              <a:rPr lang="en-GB" dirty="0" smtClean="0"/>
              <a:t>through/On </a:t>
            </a:r>
            <a:r>
              <a:rPr lang="en-GB" dirty="0"/>
              <a:t>the telephone to </a:t>
            </a:r>
            <a:r>
              <a:rPr lang="en-GB" dirty="0" smtClean="0"/>
              <a:t>you/There'll </a:t>
            </a:r>
            <a:r>
              <a:rPr lang="en-GB" dirty="0"/>
              <a:t>be nobody home</a:t>
            </a:r>
            <a:r>
              <a:rPr lang="en-GB" dirty="0" smtClean="0"/>
              <a:t>.”</a:t>
            </a:r>
          </a:p>
          <a:p>
            <a:pPr algn="r"/>
            <a:r>
              <a:rPr lang="en-GB" dirty="0" smtClean="0"/>
              <a:t>Nobody Home. Pink Floyd</a:t>
            </a:r>
            <a:endParaRPr lang="en-GB" dirty="0"/>
          </a:p>
        </p:txBody>
      </p:sp>
    </p:spTree>
    <p:extLst>
      <p:ext uri="{BB962C8B-B14F-4D97-AF65-F5344CB8AC3E}">
        <p14:creationId xmlns:p14="http://schemas.microsoft.com/office/powerpoint/2010/main" val="39689297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dirty="0" smtClean="0"/>
              <a:t>A local call is not a remote call</a:t>
            </a:r>
            <a:endParaRPr lang="en-GB" dirty="0"/>
          </a:p>
        </p:txBody>
      </p:sp>
      <p:sp>
        <p:nvSpPr>
          <p:cNvPr id="3" name="Content Placeholder 2"/>
          <p:cNvSpPr>
            <a:spLocks noGrp="1"/>
          </p:cNvSpPr>
          <p:nvPr>
            <p:ph idx="1"/>
          </p:nvPr>
        </p:nvSpPr>
        <p:spPr>
          <a:xfrm>
            <a:off x="838200" y="1825625"/>
            <a:ext cx="10515600" cy="1333744"/>
          </a:xfrm>
        </p:spPr>
        <p:txBody>
          <a:bodyPr/>
          <a:lstStyle/>
          <a:p>
            <a:pPr marL="0" indent="0">
              <a:buNone/>
            </a:pPr>
            <a:r>
              <a:rPr lang="en-GB" dirty="0" smtClean="0"/>
              <a:t>RFC 707 admits that making a remote procedure call look like a local one has drawbacks because it ‘hides’ the downsides from the developer</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01107" y="3159369"/>
            <a:ext cx="5627077" cy="2500703"/>
          </a:xfrm>
          <a:prstGeom prst="rect">
            <a:avLst/>
          </a:prstGeom>
          <a:ln>
            <a:solidFill>
              <a:schemeClr val="accent1"/>
            </a:solidFill>
          </a:ln>
        </p:spPr>
      </p:pic>
    </p:spTree>
    <p:extLst>
      <p:ext uri="{BB962C8B-B14F-4D97-AF65-F5344CB8AC3E}">
        <p14:creationId xmlns:p14="http://schemas.microsoft.com/office/powerpoint/2010/main" val="384496793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http://www.goldenmoontea.com/library/wp-content/uploads/2012/11/2834643153_571251928b.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68194" y="594677"/>
            <a:ext cx="7967346" cy="530625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2979682" y="1213945"/>
            <a:ext cx="6101255" cy="4401205"/>
          </a:xfrm>
          <a:prstGeom prst="rect">
            <a:avLst/>
          </a:prstGeom>
          <a:noFill/>
        </p:spPr>
        <p:txBody>
          <a:bodyPr wrap="square" rtlCol="0">
            <a:spAutoFit/>
          </a:bodyPr>
          <a:lstStyle/>
          <a:p>
            <a:r>
              <a:rPr lang="en-US" sz="2800" dirty="0" smtClean="0">
                <a:solidFill>
                  <a:schemeClr val="bg1"/>
                </a:solidFill>
              </a:rPr>
              <a:t>Is my cup of tea being made, or is there an error on the server?</a:t>
            </a:r>
          </a:p>
          <a:p>
            <a:endParaRPr lang="en-US" sz="2800" dirty="0">
              <a:solidFill>
                <a:schemeClr val="bg1"/>
              </a:solidFill>
            </a:endParaRPr>
          </a:p>
          <a:p>
            <a:endParaRPr lang="en-US" sz="2800" dirty="0" smtClean="0">
              <a:solidFill>
                <a:schemeClr val="bg1"/>
              </a:solidFill>
            </a:endParaRPr>
          </a:p>
          <a:p>
            <a:r>
              <a:rPr lang="en-US" sz="2800" dirty="0" smtClean="0">
                <a:solidFill>
                  <a:schemeClr val="bg1"/>
                </a:solidFill>
              </a:rPr>
              <a:t>Can I talk to the server right now? Is it busy? Is it gone?</a:t>
            </a:r>
          </a:p>
          <a:p>
            <a:endParaRPr lang="en-US" sz="2800" dirty="0">
              <a:solidFill>
                <a:schemeClr val="bg1"/>
              </a:solidFill>
            </a:endParaRPr>
          </a:p>
          <a:p>
            <a:endParaRPr lang="en-US" sz="2800" dirty="0" smtClean="0">
              <a:solidFill>
                <a:schemeClr val="bg1"/>
              </a:solidFill>
            </a:endParaRPr>
          </a:p>
          <a:p>
            <a:r>
              <a:rPr lang="en-US" sz="2800" dirty="0" smtClean="0">
                <a:solidFill>
                  <a:schemeClr val="bg1"/>
                </a:solidFill>
              </a:rPr>
              <a:t>What happens if there is a problem making my cup of tea? How will I know?</a:t>
            </a:r>
            <a:endParaRPr lang="en-US" sz="2800" dirty="0">
              <a:solidFill>
                <a:schemeClr val="bg1"/>
              </a:solidFill>
            </a:endParaRPr>
          </a:p>
        </p:txBody>
      </p:sp>
    </p:spTree>
    <p:extLst>
      <p:ext uri="{BB962C8B-B14F-4D97-AF65-F5344CB8AC3E}">
        <p14:creationId xmlns:p14="http://schemas.microsoft.com/office/powerpoint/2010/main" val="68806335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dirty="0" smtClean="0"/>
              <a:t>Temporal Coupling</a:t>
            </a:r>
            <a:endParaRPr lang="en-GB" dirty="0"/>
          </a:p>
        </p:txBody>
      </p:sp>
      <p:sp>
        <p:nvSpPr>
          <p:cNvPr id="3" name="Content Placeholder 2"/>
          <p:cNvSpPr>
            <a:spLocks noGrp="1"/>
          </p:cNvSpPr>
          <p:nvPr>
            <p:ph idx="1"/>
          </p:nvPr>
        </p:nvSpPr>
        <p:spPr>
          <a:xfrm>
            <a:off x="3153506" y="3173779"/>
            <a:ext cx="6582508" cy="477960"/>
          </a:xfrm>
        </p:spPr>
        <p:txBody>
          <a:bodyPr/>
          <a:lstStyle/>
          <a:p>
            <a:pPr marL="0" indent="0">
              <a:buNone/>
            </a:pPr>
            <a:r>
              <a:rPr lang="en-GB" dirty="0"/>
              <a:t>The server must be available when you call</a:t>
            </a:r>
            <a:r>
              <a:rPr lang="en-GB" dirty="0" smtClean="0"/>
              <a:t>.</a:t>
            </a:r>
            <a:endParaRPr lang="en-GB" dirty="0"/>
          </a:p>
        </p:txBody>
      </p:sp>
    </p:spTree>
    <p:extLst>
      <p:ext uri="{BB962C8B-B14F-4D97-AF65-F5344CB8AC3E}">
        <p14:creationId xmlns:p14="http://schemas.microsoft.com/office/powerpoint/2010/main" val="39216058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dirty="0" smtClean="0"/>
              <a:t>Latency</a:t>
            </a:r>
            <a:endParaRPr lang="en-GB" dirty="0"/>
          </a:p>
        </p:txBody>
      </p:sp>
      <p:sp>
        <p:nvSpPr>
          <p:cNvPr id="3" name="Content Placeholder 2"/>
          <p:cNvSpPr>
            <a:spLocks noGrp="1"/>
          </p:cNvSpPr>
          <p:nvPr>
            <p:ph idx="1"/>
          </p:nvPr>
        </p:nvSpPr>
        <p:spPr>
          <a:xfrm>
            <a:off x="838200" y="1825625"/>
            <a:ext cx="10515600" cy="3672498"/>
          </a:xfrm>
        </p:spPr>
        <p:txBody>
          <a:bodyPr/>
          <a:lstStyle/>
          <a:p>
            <a:pPr marL="0" indent="0">
              <a:buNone/>
            </a:pPr>
            <a:r>
              <a:rPr lang="en-GB" dirty="0" smtClean="0"/>
              <a:t>“The </a:t>
            </a:r>
            <a:r>
              <a:rPr lang="en-GB" dirty="0"/>
              <a:t>most obvious difference between a local object </a:t>
            </a:r>
            <a:r>
              <a:rPr lang="en-GB" dirty="0" smtClean="0"/>
              <a:t>invocation and </a:t>
            </a:r>
            <a:r>
              <a:rPr lang="en-GB" dirty="0"/>
              <a:t>the invocation of an operation on a remote (</a:t>
            </a:r>
            <a:r>
              <a:rPr lang="en-GB" dirty="0" smtClean="0"/>
              <a:t>or possibly </a:t>
            </a:r>
            <a:r>
              <a:rPr lang="en-GB" dirty="0"/>
              <a:t>remote) object has to do with the latency of </a:t>
            </a:r>
            <a:r>
              <a:rPr lang="en-GB" dirty="0" smtClean="0"/>
              <a:t>the two </a:t>
            </a:r>
            <a:r>
              <a:rPr lang="en-GB" dirty="0"/>
              <a:t>calls. The difference between the two is </a:t>
            </a:r>
            <a:r>
              <a:rPr lang="en-GB" dirty="0" smtClean="0"/>
              <a:t>currently between </a:t>
            </a:r>
            <a:r>
              <a:rPr lang="en-GB" dirty="0"/>
              <a:t>four and five orders of magnitude, and given </a:t>
            </a:r>
            <a:r>
              <a:rPr lang="en-GB" dirty="0" smtClean="0"/>
              <a:t>the relative </a:t>
            </a:r>
            <a:r>
              <a:rPr lang="en-GB" dirty="0"/>
              <a:t>rates at which processor speed and </a:t>
            </a:r>
            <a:r>
              <a:rPr lang="en-GB" dirty="0" smtClean="0"/>
              <a:t>network latency </a:t>
            </a:r>
            <a:r>
              <a:rPr lang="en-GB" dirty="0"/>
              <a:t>speeds are changing, the difference in the </a:t>
            </a:r>
            <a:r>
              <a:rPr lang="en-GB" dirty="0" err="1" smtClean="0"/>
              <a:t>futurepromises</a:t>
            </a:r>
            <a:r>
              <a:rPr lang="en-GB" dirty="0" smtClean="0"/>
              <a:t> </a:t>
            </a:r>
            <a:r>
              <a:rPr lang="en-GB" dirty="0"/>
              <a:t>to be at best no better, and will likely be worse</a:t>
            </a:r>
            <a:r>
              <a:rPr lang="en-GB" dirty="0" smtClean="0"/>
              <a:t>.”</a:t>
            </a:r>
          </a:p>
          <a:p>
            <a:pPr marL="0" indent="0" algn="r">
              <a:buNone/>
            </a:pPr>
            <a:r>
              <a:rPr lang="en-GB" dirty="0" smtClean="0"/>
              <a:t>A Note on Distributed Computing, Waldo et al. 1994</a:t>
            </a:r>
          </a:p>
        </p:txBody>
      </p:sp>
    </p:spTree>
    <p:extLst>
      <p:ext uri="{BB962C8B-B14F-4D97-AF65-F5344CB8AC3E}">
        <p14:creationId xmlns:p14="http://schemas.microsoft.com/office/powerpoint/2010/main" val="100599617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dirty="0" smtClean="0"/>
              <a:t>Blocking Calls</a:t>
            </a:r>
            <a:endParaRPr lang="en-GB" dirty="0"/>
          </a:p>
        </p:txBody>
      </p:sp>
      <p:sp>
        <p:nvSpPr>
          <p:cNvPr id="3" name="Content Placeholder 2"/>
          <p:cNvSpPr>
            <a:spLocks noGrp="1"/>
          </p:cNvSpPr>
          <p:nvPr>
            <p:ph idx="1"/>
          </p:nvPr>
        </p:nvSpPr>
        <p:spPr>
          <a:xfrm>
            <a:off x="2321169" y="3021378"/>
            <a:ext cx="7872046" cy="1116867"/>
          </a:xfrm>
        </p:spPr>
        <p:txBody>
          <a:bodyPr/>
          <a:lstStyle/>
          <a:p>
            <a:r>
              <a:rPr lang="en-GB" dirty="0" smtClean="0"/>
              <a:t>RPC blocks whilst it waits for a response.</a:t>
            </a:r>
          </a:p>
          <a:p>
            <a:r>
              <a:rPr lang="en-GB" dirty="0" smtClean="0"/>
              <a:t>Are you done, or have you failed?</a:t>
            </a:r>
          </a:p>
          <a:p>
            <a:endParaRPr lang="en-GB" dirty="0" smtClean="0"/>
          </a:p>
        </p:txBody>
      </p:sp>
    </p:spTree>
    <p:extLst>
      <p:ext uri="{BB962C8B-B14F-4D97-AF65-F5344CB8AC3E}">
        <p14:creationId xmlns:p14="http://schemas.microsoft.com/office/powerpoint/2010/main" val="396391169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710356" y="1090246"/>
            <a:ext cx="5017477" cy="4247317"/>
          </a:xfrm>
          <a:prstGeom prst="rect">
            <a:avLst/>
          </a:prstGeom>
          <a:noFill/>
        </p:spPr>
        <p:txBody>
          <a:bodyPr wrap="square" rtlCol="0">
            <a:spAutoFit/>
          </a:bodyPr>
          <a:lstStyle/>
          <a:p>
            <a:endParaRPr lang="en-GB" dirty="0"/>
          </a:p>
          <a:p>
            <a:r>
              <a:rPr lang="en-GB" sz="2800" dirty="0"/>
              <a:t>The network is reliable.</a:t>
            </a:r>
          </a:p>
          <a:p>
            <a:r>
              <a:rPr lang="en-GB" sz="2800" dirty="0"/>
              <a:t>Latency is zero.</a:t>
            </a:r>
          </a:p>
          <a:p>
            <a:r>
              <a:rPr lang="en-GB" sz="2800" dirty="0"/>
              <a:t>Bandwidth is infinite.</a:t>
            </a:r>
          </a:p>
          <a:p>
            <a:r>
              <a:rPr lang="en-GB" sz="2800" dirty="0"/>
              <a:t>The network is secure.</a:t>
            </a:r>
          </a:p>
          <a:p>
            <a:r>
              <a:rPr lang="en-GB" sz="2800" dirty="0"/>
              <a:t>Topology doesn't change.</a:t>
            </a:r>
          </a:p>
          <a:p>
            <a:r>
              <a:rPr lang="en-GB" sz="2800" dirty="0"/>
              <a:t>There is one administrator.</a:t>
            </a:r>
          </a:p>
          <a:p>
            <a:r>
              <a:rPr lang="en-GB" sz="2800" dirty="0"/>
              <a:t>Transport cost is zero.</a:t>
            </a:r>
          </a:p>
          <a:p>
            <a:r>
              <a:rPr lang="en-GB" sz="2800" dirty="0"/>
              <a:t>The network is homogeneous.</a:t>
            </a:r>
          </a:p>
          <a:p>
            <a:endParaRPr lang="en-GB" sz="2800" dirty="0"/>
          </a:p>
        </p:txBody>
      </p:sp>
    </p:spTree>
    <p:extLst>
      <p:ext uri="{BB962C8B-B14F-4D97-AF65-F5344CB8AC3E}">
        <p14:creationId xmlns:p14="http://schemas.microsoft.com/office/powerpoint/2010/main" val="190491238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idx="1"/>
          </p:nvPr>
        </p:nvSpPr>
        <p:spPr>
          <a:xfrm>
            <a:off x="838200" y="2656897"/>
            <a:ext cx="10515600" cy="1998230"/>
          </a:xfrm>
        </p:spPr>
        <p:txBody>
          <a:bodyPr>
            <a:normAutofit fontScale="85000" lnSpcReduction="20000"/>
          </a:bodyPr>
          <a:lstStyle/>
          <a:p>
            <a:pPr lvl="1"/>
            <a:r>
              <a:rPr lang="en-US" dirty="0" smtClean="0"/>
              <a:t>What is RPC?</a:t>
            </a:r>
          </a:p>
          <a:p>
            <a:pPr lvl="1"/>
            <a:r>
              <a:rPr lang="en-US" dirty="0" smtClean="0"/>
              <a:t>Make a Good Cup of Tea</a:t>
            </a:r>
          </a:p>
          <a:p>
            <a:pPr lvl="1"/>
            <a:r>
              <a:rPr lang="en-US" dirty="0" smtClean="0"/>
              <a:t>Nobody Home</a:t>
            </a:r>
          </a:p>
          <a:p>
            <a:pPr lvl="1"/>
            <a:r>
              <a:rPr lang="en-US" dirty="0" smtClean="0"/>
              <a:t>Rage Against the Machine</a:t>
            </a:r>
          </a:p>
          <a:p>
            <a:pPr lvl="1"/>
            <a:r>
              <a:rPr lang="en-US" dirty="0" smtClean="0"/>
              <a:t>Do You Speak My Language</a:t>
            </a:r>
          </a:p>
          <a:p>
            <a:pPr lvl="1"/>
            <a:r>
              <a:rPr lang="en-US" dirty="0" smtClean="0"/>
              <a:t>Toxicity</a:t>
            </a:r>
            <a:endParaRPr lang="en-US" dirty="0"/>
          </a:p>
          <a:p>
            <a:pPr lvl="1"/>
            <a:r>
              <a:rPr lang="en-US" dirty="0" smtClean="0"/>
              <a:t>Message in a Bottle</a:t>
            </a:r>
          </a:p>
        </p:txBody>
      </p:sp>
    </p:spTree>
    <p:extLst>
      <p:ext uri="{BB962C8B-B14F-4D97-AF65-F5344CB8AC3E}">
        <p14:creationId xmlns:p14="http://schemas.microsoft.com/office/powerpoint/2010/main" val="98848588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730262" y="3048000"/>
            <a:ext cx="2860430" cy="523220"/>
          </a:xfrm>
          <a:prstGeom prst="rect">
            <a:avLst/>
          </a:prstGeom>
          <a:noFill/>
        </p:spPr>
        <p:txBody>
          <a:bodyPr wrap="square" rtlCol="0">
            <a:spAutoFit/>
          </a:bodyPr>
          <a:lstStyle/>
          <a:p>
            <a:r>
              <a:rPr lang="en-GB" sz="2800" dirty="0" smtClean="0"/>
              <a:t>Leaky Abstraction</a:t>
            </a:r>
            <a:endParaRPr lang="en-GB" sz="2800" dirty="0"/>
          </a:p>
        </p:txBody>
      </p:sp>
    </p:spTree>
    <p:extLst>
      <p:ext uri="{BB962C8B-B14F-4D97-AF65-F5344CB8AC3E}">
        <p14:creationId xmlns:p14="http://schemas.microsoft.com/office/powerpoint/2010/main" val="291992993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006969" y="3212116"/>
            <a:ext cx="5715000" cy="769441"/>
          </a:xfrm>
          <a:prstGeom prst="rect">
            <a:avLst/>
          </a:prstGeom>
          <a:noFill/>
        </p:spPr>
        <p:txBody>
          <a:bodyPr wrap="square" rtlCol="0">
            <a:spAutoFit/>
          </a:bodyPr>
          <a:lstStyle/>
          <a:p>
            <a:pPr algn="ctr"/>
            <a:r>
              <a:rPr lang="en-GB" sz="4400" dirty="0" smtClean="0"/>
              <a:t>Demo</a:t>
            </a:r>
            <a:endParaRPr lang="en-GB" sz="4400" dirty="0"/>
          </a:p>
        </p:txBody>
      </p:sp>
    </p:spTree>
    <p:extLst>
      <p:ext uri="{BB962C8B-B14F-4D97-AF65-F5344CB8AC3E}">
        <p14:creationId xmlns:p14="http://schemas.microsoft.com/office/powerpoint/2010/main" val="418359911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Rage Against the Machine</a:t>
            </a:r>
            <a:endParaRPr lang="en-GB" dirty="0"/>
          </a:p>
        </p:txBody>
      </p:sp>
      <p:sp>
        <p:nvSpPr>
          <p:cNvPr id="3" name="Text Placeholder 2"/>
          <p:cNvSpPr>
            <a:spLocks noGrp="1"/>
          </p:cNvSpPr>
          <p:nvPr>
            <p:ph type="body" idx="1"/>
          </p:nvPr>
        </p:nvSpPr>
        <p:spPr/>
        <p:txBody>
          <a:bodyPr/>
          <a:lstStyle/>
          <a:p>
            <a:r>
              <a:rPr lang="en-GB" dirty="0" smtClean="0"/>
              <a:t>“F*@k you I won’t do what you tell me!”</a:t>
            </a:r>
            <a:endParaRPr lang="en-GB" dirty="0"/>
          </a:p>
        </p:txBody>
      </p:sp>
    </p:spTree>
    <p:extLst>
      <p:ext uri="{BB962C8B-B14F-4D97-AF65-F5344CB8AC3E}">
        <p14:creationId xmlns:p14="http://schemas.microsoft.com/office/powerpoint/2010/main" val="197075978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http://blog.banggood.com/wp-content/uploads/2014/11/Tea-Strainer-Filter5.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3945" y="128356"/>
            <a:ext cx="9826955" cy="654045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1760373" y="2059757"/>
            <a:ext cx="8734097" cy="3539430"/>
          </a:xfrm>
          <a:prstGeom prst="rect">
            <a:avLst/>
          </a:prstGeom>
          <a:noFill/>
        </p:spPr>
        <p:txBody>
          <a:bodyPr wrap="square" rtlCol="0">
            <a:spAutoFit/>
          </a:bodyPr>
          <a:lstStyle/>
          <a:p>
            <a:r>
              <a:rPr lang="en-US" sz="2800" dirty="0" smtClean="0">
                <a:solidFill>
                  <a:schemeClr val="bg1"/>
                </a:solidFill>
              </a:rPr>
              <a:t>What goes in the cup first? Tea or milk? </a:t>
            </a:r>
          </a:p>
          <a:p>
            <a:endParaRPr lang="en-US" sz="2800" dirty="0" smtClean="0">
              <a:solidFill>
                <a:schemeClr val="bg1"/>
              </a:solidFill>
            </a:endParaRPr>
          </a:p>
          <a:p>
            <a:r>
              <a:rPr lang="en-US" sz="2800" dirty="0" smtClean="0">
                <a:solidFill>
                  <a:schemeClr val="bg1"/>
                </a:solidFill>
              </a:rPr>
              <a:t>Perhaps new information leads us to believe our old approach, tea first is not correct, and we should put the milk in first.</a:t>
            </a:r>
          </a:p>
          <a:p>
            <a:endParaRPr lang="en-US" sz="2800" dirty="0">
              <a:solidFill>
                <a:schemeClr val="bg1"/>
              </a:solidFill>
            </a:endParaRPr>
          </a:p>
          <a:p>
            <a:r>
              <a:rPr lang="en-US" sz="2800" dirty="0" smtClean="0">
                <a:solidFill>
                  <a:schemeClr val="bg1"/>
                </a:solidFill>
              </a:rPr>
              <a:t>But if f the client is the ‘locus of control’, then we have to change all clients to effect this change.</a:t>
            </a:r>
          </a:p>
        </p:txBody>
      </p:sp>
    </p:spTree>
    <p:extLst>
      <p:ext uri="{BB962C8B-B14F-4D97-AF65-F5344CB8AC3E}">
        <p14:creationId xmlns:p14="http://schemas.microsoft.com/office/powerpoint/2010/main" val="167072847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66.media.tumblr.com/tumblr_lk1i6r4odG1qbgmk4o1_500.jpg"/>
          <p:cNvPicPr>
            <a:picLocks noChangeAspect="1" noChangeArrowheads="1"/>
          </p:cNvPicPr>
          <p:nvPr/>
        </p:nvPicPr>
        <p:blipFill>
          <a:blip r:embed="rId3">
            <a:alphaModFix amt="70000"/>
            <a:extLst>
              <a:ext uri="{28A0092B-C50C-407E-A947-70E740481C1C}">
                <a14:useLocalDpi xmlns:a14="http://schemas.microsoft.com/office/drawing/2010/main" val="0"/>
              </a:ext>
            </a:extLst>
          </a:blip>
          <a:srcRect/>
          <a:stretch>
            <a:fillRect/>
          </a:stretch>
        </p:blipFill>
        <p:spPr bwMode="auto">
          <a:xfrm>
            <a:off x="1340069" y="488732"/>
            <a:ext cx="9270123" cy="616873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2033751" y="1157052"/>
            <a:ext cx="8213834" cy="5262979"/>
          </a:xfrm>
          <a:prstGeom prst="rect">
            <a:avLst/>
          </a:prstGeom>
          <a:noFill/>
        </p:spPr>
        <p:txBody>
          <a:bodyPr wrap="square" rtlCol="0">
            <a:spAutoFit/>
          </a:bodyPr>
          <a:lstStyle/>
          <a:p>
            <a:r>
              <a:rPr lang="en-US" sz="2800" b="1" dirty="0" smtClean="0"/>
              <a:t>We want to change the algorithm used to make tea, without changing the client. </a:t>
            </a:r>
          </a:p>
          <a:p>
            <a:endParaRPr lang="en-US" sz="2800" b="1" dirty="0"/>
          </a:p>
          <a:p>
            <a:r>
              <a:rPr lang="en-US" sz="2800" b="1" dirty="0" smtClean="0"/>
              <a:t>It’s possible local traditions around tea are different</a:t>
            </a:r>
            <a:r>
              <a:rPr lang="en-US" sz="2800" b="1" dirty="0"/>
              <a:t>. Perhaps we need to make tea not with milk, but black. We might need to add lemon or rose petals!</a:t>
            </a:r>
          </a:p>
          <a:p>
            <a:endParaRPr lang="en-US" sz="2800" b="1" dirty="0" smtClean="0"/>
          </a:p>
          <a:p>
            <a:r>
              <a:rPr lang="en-US" sz="2800" b="1" dirty="0" smtClean="0"/>
              <a:t>So we might want to make </a:t>
            </a:r>
            <a:r>
              <a:rPr lang="en-US" sz="2800" b="1" dirty="0"/>
              <a:t>a runtime decision on the </a:t>
            </a:r>
            <a:r>
              <a:rPr lang="en-US" sz="2800" b="1" dirty="0" smtClean="0"/>
              <a:t>algorithm to use depending on location!</a:t>
            </a:r>
          </a:p>
          <a:p>
            <a:endParaRPr lang="en-US" sz="2800" b="1" dirty="0"/>
          </a:p>
          <a:p>
            <a:r>
              <a:rPr lang="en-US" sz="2800" b="1" dirty="0" smtClean="0"/>
              <a:t>We would like our server to work in all these circumstances, so the client should not hold behavior.</a:t>
            </a:r>
            <a:endParaRPr lang="en-US" sz="2800" b="1" dirty="0"/>
          </a:p>
        </p:txBody>
      </p:sp>
    </p:spTree>
    <p:extLst>
      <p:ext uri="{BB962C8B-B14F-4D97-AF65-F5344CB8AC3E}">
        <p14:creationId xmlns:p14="http://schemas.microsoft.com/office/powerpoint/2010/main" val="137787918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006969" y="3212116"/>
            <a:ext cx="5715000" cy="769441"/>
          </a:xfrm>
          <a:prstGeom prst="rect">
            <a:avLst/>
          </a:prstGeom>
          <a:noFill/>
        </p:spPr>
        <p:txBody>
          <a:bodyPr wrap="square" rtlCol="0">
            <a:spAutoFit/>
          </a:bodyPr>
          <a:lstStyle/>
          <a:p>
            <a:pPr algn="ctr"/>
            <a:r>
              <a:rPr lang="en-GB" sz="4400" dirty="0" smtClean="0"/>
              <a:t>Demo</a:t>
            </a:r>
            <a:endParaRPr lang="en-GB" sz="4400" dirty="0"/>
          </a:p>
        </p:txBody>
      </p:sp>
    </p:spTree>
    <p:extLst>
      <p:ext uri="{BB962C8B-B14F-4D97-AF65-F5344CB8AC3E}">
        <p14:creationId xmlns:p14="http://schemas.microsoft.com/office/powerpoint/2010/main" val="191999344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578772" y="3153104"/>
            <a:ext cx="4698124" cy="769441"/>
          </a:xfrm>
          <a:prstGeom prst="rect">
            <a:avLst/>
          </a:prstGeom>
          <a:noFill/>
        </p:spPr>
        <p:txBody>
          <a:bodyPr wrap="square" rtlCol="0">
            <a:spAutoFit/>
          </a:bodyPr>
          <a:lstStyle/>
          <a:p>
            <a:r>
              <a:rPr lang="en-US" sz="4400" dirty="0" smtClean="0"/>
              <a:t>Behavioral Coupling</a:t>
            </a:r>
            <a:endParaRPr lang="en-US" sz="4400" dirty="0"/>
          </a:p>
        </p:txBody>
      </p:sp>
    </p:spTree>
    <p:extLst>
      <p:ext uri="{BB962C8B-B14F-4D97-AF65-F5344CB8AC3E}">
        <p14:creationId xmlns:p14="http://schemas.microsoft.com/office/powerpoint/2010/main" val="1936197602"/>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Arthur Vs The Nutrimatic Drinks Dispenser">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998784" y="315059"/>
            <a:ext cx="8282354" cy="6211766"/>
          </a:xfrm>
          <a:prstGeom prst="rect">
            <a:avLst/>
          </a:prstGeom>
        </p:spPr>
      </p:pic>
    </p:spTree>
    <p:extLst>
      <p:ext uri="{BB962C8B-B14F-4D97-AF65-F5344CB8AC3E}">
        <p14:creationId xmlns:p14="http://schemas.microsoft.com/office/powerpoint/2010/main" val="13771922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Do You Speak My Language?</a:t>
            </a:r>
            <a:endParaRPr lang="en-GB" dirty="0"/>
          </a:p>
        </p:txBody>
      </p:sp>
      <p:sp>
        <p:nvSpPr>
          <p:cNvPr id="3" name="Text Placeholder 2"/>
          <p:cNvSpPr>
            <a:spLocks noGrp="1"/>
          </p:cNvSpPr>
          <p:nvPr>
            <p:ph type="body" idx="1"/>
          </p:nvPr>
        </p:nvSpPr>
        <p:spPr/>
        <p:txBody>
          <a:bodyPr/>
          <a:lstStyle/>
          <a:p>
            <a:r>
              <a:rPr lang="en-GB" dirty="0" smtClean="0"/>
              <a:t>“I said ‘Do you speak my language’…she just smiled and gave me a vegemite sandwich”</a:t>
            </a:r>
            <a:endParaRPr lang="en-GB" dirty="0"/>
          </a:p>
        </p:txBody>
      </p:sp>
    </p:spTree>
    <p:extLst>
      <p:ext uri="{BB962C8B-B14F-4D97-AF65-F5344CB8AC3E}">
        <p14:creationId xmlns:p14="http://schemas.microsoft.com/office/powerpoint/2010/main" val="2020035984"/>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ttps://cdn.shopify.com/s/files/1/0496/3809/files/drinkinglooseleaftea_2_grande.jpg?65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1957" y="378371"/>
            <a:ext cx="9301655" cy="620110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2017987" y="4398579"/>
            <a:ext cx="8544911" cy="1815882"/>
          </a:xfrm>
          <a:prstGeom prst="rect">
            <a:avLst/>
          </a:prstGeom>
          <a:noFill/>
        </p:spPr>
        <p:txBody>
          <a:bodyPr wrap="square" rtlCol="0">
            <a:spAutoFit/>
          </a:bodyPr>
          <a:lstStyle/>
          <a:p>
            <a:endParaRPr lang="en-US" sz="2800" b="1" dirty="0">
              <a:solidFill>
                <a:schemeClr val="accent5"/>
              </a:solidFill>
            </a:endParaRPr>
          </a:p>
          <a:p>
            <a:r>
              <a:rPr lang="en-US" sz="2800" b="1" dirty="0" smtClean="0"/>
              <a:t>If I am expecting a tea bag, and you turn up with loose tea, we may have an issue. I may not have a strainer. Am I happy with loose tea in my cup?</a:t>
            </a:r>
            <a:endParaRPr lang="en-US" sz="2800" b="1" dirty="0"/>
          </a:p>
        </p:txBody>
      </p:sp>
    </p:spTree>
    <p:extLst>
      <p:ext uri="{BB962C8B-B14F-4D97-AF65-F5344CB8AC3E}">
        <p14:creationId xmlns:p14="http://schemas.microsoft.com/office/powerpoint/2010/main" val="67150509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Housekeeping</a:t>
            </a:r>
            <a:endParaRPr lang="en-GB" dirty="0"/>
          </a:p>
        </p:txBody>
      </p:sp>
      <p:sp>
        <p:nvSpPr>
          <p:cNvPr id="3" name="Content Placeholder 2"/>
          <p:cNvSpPr>
            <a:spLocks noGrp="1"/>
          </p:cNvSpPr>
          <p:nvPr>
            <p:ph idx="1"/>
          </p:nvPr>
        </p:nvSpPr>
        <p:spPr/>
        <p:txBody>
          <a:bodyPr/>
          <a:lstStyle/>
          <a:p>
            <a:r>
              <a:rPr lang="en-GB" dirty="0" smtClean="0"/>
              <a:t>Shout if you can’t read the codes of the slides</a:t>
            </a:r>
          </a:p>
          <a:p>
            <a:pPr lvl="1"/>
            <a:r>
              <a:rPr lang="en-GB" dirty="0" smtClean="0"/>
              <a:t>Don’t worry about the screenshots of white papers, you are not supposed to read the text, it’s just wallpaper.</a:t>
            </a:r>
          </a:p>
          <a:p>
            <a:r>
              <a:rPr lang="en-GB" dirty="0" smtClean="0"/>
              <a:t>You can download the slides from </a:t>
            </a:r>
          </a:p>
          <a:p>
            <a:pPr lvl="1"/>
            <a:r>
              <a:rPr lang="en-GB" dirty="0" smtClean="0"/>
              <a:t>Which may help</a:t>
            </a:r>
          </a:p>
          <a:p>
            <a:r>
              <a:rPr lang="en-GB" dirty="0" smtClean="0"/>
              <a:t>If the bottom of the slides are chopped off at the back of the room let </a:t>
            </a:r>
            <a:r>
              <a:rPr lang="en-GB" smtClean="0"/>
              <a:t>me know.</a:t>
            </a:r>
            <a:endParaRPr lang="en-GB"/>
          </a:p>
        </p:txBody>
      </p:sp>
    </p:spTree>
    <p:extLst>
      <p:ext uri="{BB962C8B-B14F-4D97-AF65-F5344CB8AC3E}">
        <p14:creationId xmlns:p14="http://schemas.microsoft.com/office/powerpoint/2010/main" val="1663285772"/>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838200" y="1087822"/>
            <a:ext cx="10515600" cy="4319752"/>
          </a:xfrm>
        </p:spPr>
        <p:txBody>
          <a:bodyPr/>
          <a:lstStyle/>
          <a:p>
            <a:r>
              <a:rPr lang="en-US" dirty="0"/>
              <a:t>When two components on the same platform (language &amp; framework) talk to each other, then the interface between them usually “just works.”</a:t>
            </a:r>
          </a:p>
          <a:p>
            <a:endParaRPr lang="en-US" dirty="0"/>
          </a:p>
          <a:p>
            <a:r>
              <a:rPr lang="en-US" dirty="0"/>
              <a:t>But when we use different languages and platforms we may have to do work just to marshal between one environment and another.</a:t>
            </a:r>
          </a:p>
          <a:p>
            <a:endParaRPr lang="en-US" dirty="0"/>
          </a:p>
          <a:p>
            <a:r>
              <a:rPr lang="en-US" dirty="0"/>
              <a:t>For example Visual Basic and C have very different string representations – this means you have to marshal in your code</a:t>
            </a:r>
            <a:r>
              <a:rPr lang="en-US" dirty="0" smtClean="0"/>
              <a:t>.</a:t>
            </a:r>
          </a:p>
          <a:p>
            <a:endParaRPr lang="en-US" dirty="0"/>
          </a:p>
          <a:p>
            <a:endParaRPr lang="en-US" dirty="0"/>
          </a:p>
        </p:txBody>
      </p:sp>
    </p:spTree>
    <p:extLst>
      <p:ext uri="{BB962C8B-B14F-4D97-AF65-F5344CB8AC3E}">
        <p14:creationId xmlns:p14="http://schemas.microsoft.com/office/powerpoint/2010/main" val="113183874"/>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310759" y="3042745"/>
            <a:ext cx="5234152" cy="769441"/>
          </a:xfrm>
          <a:prstGeom prst="rect">
            <a:avLst/>
          </a:prstGeom>
          <a:noFill/>
        </p:spPr>
        <p:txBody>
          <a:bodyPr wrap="square" rtlCol="0">
            <a:spAutoFit/>
          </a:bodyPr>
          <a:lstStyle/>
          <a:p>
            <a:r>
              <a:rPr lang="en-US" sz="4400" dirty="0" smtClean="0"/>
              <a:t>Impedance Mismatch</a:t>
            </a:r>
            <a:endParaRPr lang="en-US" sz="4400" dirty="0"/>
          </a:p>
        </p:txBody>
      </p:sp>
    </p:spTree>
    <p:extLst>
      <p:ext uri="{BB962C8B-B14F-4D97-AF65-F5344CB8AC3E}">
        <p14:creationId xmlns:p14="http://schemas.microsoft.com/office/powerpoint/2010/main" val="351035289"/>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3785" y="1693112"/>
            <a:ext cx="10515600" cy="2852737"/>
          </a:xfrm>
        </p:spPr>
        <p:txBody>
          <a:bodyPr/>
          <a:lstStyle/>
          <a:p>
            <a:r>
              <a:rPr lang="en-GB" dirty="0" smtClean="0"/>
              <a:t>Toxicity</a:t>
            </a:r>
            <a:endParaRPr lang="en-GB" dirty="0"/>
          </a:p>
        </p:txBody>
      </p:sp>
      <p:sp>
        <p:nvSpPr>
          <p:cNvPr id="3" name="Text Placeholder 2"/>
          <p:cNvSpPr>
            <a:spLocks noGrp="1"/>
          </p:cNvSpPr>
          <p:nvPr>
            <p:ph type="body" idx="1"/>
          </p:nvPr>
        </p:nvSpPr>
        <p:spPr/>
        <p:txBody>
          <a:bodyPr/>
          <a:lstStyle/>
          <a:p>
            <a:r>
              <a:rPr lang="en-GB" dirty="0" smtClean="0"/>
              <a:t>“Conversion. Software version 7.0”</a:t>
            </a:r>
            <a:endParaRPr lang="en-GB" dirty="0"/>
          </a:p>
        </p:txBody>
      </p:sp>
    </p:spTree>
    <p:extLst>
      <p:ext uri="{BB962C8B-B14F-4D97-AF65-F5344CB8AC3E}">
        <p14:creationId xmlns:p14="http://schemas.microsoft.com/office/powerpoint/2010/main" val="2295148543"/>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12630" y="600826"/>
            <a:ext cx="8692165" cy="5248989"/>
          </a:xfrm>
          <a:prstGeom prst="rect">
            <a:avLst/>
          </a:prstGeom>
        </p:spPr>
      </p:pic>
    </p:spTree>
    <p:extLst>
      <p:ext uri="{BB962C8B-B14F-4D97-AF65-F5344CB8AC3E}">
        <p14:creationId xmlns:p14="http://schemas.microsoft.com/office/powerpoint/2010/main" val="850954023"/>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Message in a Bottle</a:t>
            </a:r>
            <a:endParaRPr lang="en-GB" dirty="0"/>
          </a:p>
        </p:txBody>
      </p:sp>
      <p:sp>
        <p:nvSpPr>
          <p:cNvPr id="3" name="Text Placeholder 2"/>
          <p:cNvSpPr>
            <a:spLocks noGrp="1"/>
          </p:cNvSpPr>
          <p:nvPr>
            <p:ph type="body" idx="1"/>
          </p:nvPr>
        </p:nvSpPr>
        <p:spPr/>
        <p:txBody>
          <a:bodyPr/>
          <a:lstStyle/>
          <a:p>
            <a:r>
              <a:rPr lang="en-GB" dirty="0" smtClean="0"/>
              <a:t>“I hope that someone gets my message in bottle”</a:t>
            </a:r>
            <a:endParaRPr lang="en-GB" dirty="0"/>
          </a:p>
        </p:txBody>
      </p:sp>
    </p:spTree>
    <p:extLst>
      <p:ext uri="{BB962C8B-B14F-4D97-AF65-F5344CB8AC3E}">
        <p14:creationId xmlns:p14="http://schemas.microsoft.com/office/powerpoint/2010/main" val="3071674642"/>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ctr"/>
            <a:r>
              <a:rPr lang="en-GB" dirty="0" smtClean="0"/>
              <a:t>RFC 684</a:t>
            </a:r>
            <a:endParaRPr lang="en-GB" dirty="0"/>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35262" y="2391508"/>
            <a:ext cx="5433646" cy="2297723"/>
          </a:xfrm>
          <a:prstGeom prst="rect">
            <a:avLst/>
          </a:prstGeom>
          <a:ln>
            <a:solidFill>
              <a:schemeClr val="accent1"/>
            </a:solidFill>
          </a:ln>
        </p:spPr>
      </p:pic>
      <p:sp>
        <p:nvSpPr>
          <p:cNvPr id="2" name="TextBox 1"/>
          <p:cNvSpPr txBox="1"/>
          <p:nvPr/>
        </p:nvSpPr>
        <p:spPr>
          <a:xfrm>
            <a:off x="701363" y="1570919"/>
            <a:ext cx="5822529" cy="4247317"/>
          </a:xfrm>
          <a:prstGeom prst="rect">
            <a:avLst/>
          </a:prstGeom>
          <a:noFill/>
        </p:spPr>
        <p:txBody>
          <a:bodyPr wrap="square" rtlCol="0">
            <a:spAutoFit/>
          </a:bodyPr>
          <a:lstStyle/>
          <a:p>
            <a:pPr marL="457200" indent="-457200">
              <a:buFont typeface="Arial" charset="0"/>
              <a:buChar char="•"/>
            </a:pPr>
            <a:r>
              <a:rPr lang="en-US" sz="2800" dirty="0" smtClean="0"/>
              <a:t>RFC 684 by Richard Schantz, </a:t>
            </a:r>
            <a:r>
              <a:rPr lang="en-US" sz="2800" i="1" dirty="0" smtClean="0"/>
              <a:t>A Commentary on Procedure Calling as a Network Protocol</a:t>
            </a:r>
            <a:r>
              <a:rPr lang="en-US" sz="2800" dirty="0" smtClean="0"/>
              <a:t>.</a:t>
            </a:r>
          </a:p>
          <a:p>
            <a:pPr marL="914400" lvl="1" indent="-457200">
              <a:buFont typeface="Arial" charset="0"/>
              <a:buChar char="•"/>
            </a:pPr>
            <a:r>
              <a:rPr lang="en-US" sz="2800" dirty="0" smtClean="0"/>
              <a:t>It is a criticism of RPC (PCP)</a:t>
            </a:r>
          </a:p>
          <a:p>
            <a:pPr marL="457200" indent="-457200">
              <a:buFont typeface="Arial" charset="0"/>
              <a:buChar char="•"/>
            </a:pPr>
            <a:r>
              <a:rPr lang="en-US" sz="2800" dirty="0" smtClean="0"/>
              <a:t>It prefers request-reply as the approach to IPC.</a:t>
            </a:r>
          </a:p>
          <a:p>
            <a:pPr marL="457200" indent="-457200">
              <a:buFont typeface="Arial" charset="0"/>
              <a:buChar char="•"/>
            </a:pPr>
            <a:r>
              <a:rPr lang="en-US" sz="2800" dirty="0" smtClean="0"/>
              <a:t>It recommends preferring co-operating processes over the client as locus of control. </a:t>
            </a:r>
          </a:p>
          <a:p>
            <a:endParaRPr lang="en-US" dirty="0"/>
          </a:p>
        </p:txBody>
      </p:sp>
    </p:spTree>
    <p:extLst>
      <p:ext uri="{BB962C8B-B14F-4D97-AF65-F5344CB8AC3E}">
        <p14:creationId xmlns:p14="http://schemas.microsoft.com/office/powerpoint/2010/main" val="3434948856"/>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9923" y="2615956"/>
            <a:ext cx="10515600" cy="1325563"/>
          </a:xfrm>
        </p:spPr>
        <p:txBody>
          <a:bodyPr/>
          <a:lstStyle/>
          <a:p>
            <a:pPr algn="ctr"/>
            <a:r>
              <a:rPr lang="en-GB" dirty="0" smtClean="0"/>
              <a:t>Prefer Messaging</a:t>
            </a:r>
            <a:endParaRPr lang="en-GB" dirty="0"/>
          </a:p>
        </p:txBody>
      </p:sp>
    </p:spTree>
    <p:extLst>
      <p:ext uri="{BB962C8B-B14F-4D97-AF65-F5344CB8AC3E}">
        <p14:creationId xmlns:p14="http://schemas.microsoft.com/office/powerpoint/2010/main" val="711993721"/>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006969" y="3212116"/>
            <a:ext cx="5715000" cy="769441"/>
          </a:xfrm>
          <a:prstGeom prst="rect">
            <a:avLst/>
          </a:prstGeom>
          <a:noFill/>
        </p:spPr>
        <p:txBody>
          <a:bodyPr wrap="square" rtlCol="0">
            <a:spAutoFit/>
          </a:bodyPr>
          <a:lstStyle/>
          <a:p>
            <a:pPr algn="ctr"/>
            <a:r>
              <a:rPr lang="en-GB" sz="4400" dirty="0" smtClean="0"/>
              <a:t>Demo</a:t>
            </a:r>
            <a:endParaRPr lang="en-GB" sz="4400" dirty="0"/>
          </a:p>
        </p:txBody>
      </p:sp>
    </p:spTree>
    <p:extLst>
      <p:ext uri="{BB962C8B-B14F-4D97-AF65-F5344CB8AC3E}">
        <p14:creationId xmlns:p14="http://schemas.microsoft.com/office/powerpoint/2010/main" val="1461683048"/>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www.mollieandfred.co.uk/images/nice-cup-of-tea-gardeners-kneeling-pad-p239-229_zoom.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48591" y="1323359"/>
            <a:ext cx="3749428" cy="3749428"/>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ttp://rlv.zcache.co.uk/i_need_tea_to_recover_from_obamacare_note_card-ra727ec75e14f42c988f083d4df0dbf0d_"/>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84580" y="1118995"/>
            <a:ext cx="4158155" cy="415815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2390663" y="5419040"/>
            <a:ext cx="2065283" cy="523220"/>
          </a:xfrm>
          <a:prstGeom prst="rect">
            <a:avLst/>
          </a:prstGeom>
          <a:noFill/>
        </p:spPr>
        <p:txBody>
          <a:bodyPr wrap="square" rtlCol="0">
            <a:spAutoFit/>
          </a:bodyPr>
          <a:lstStyle/>
          <a:p>
            <a:r>
              <a:rPr lang="en-US" sz="2800" dirty="0" smtClean="0"/>
              <a:t>A Command</a:t>
            </a:r>
            <a:endParaRPr lang="en-US" sz="2800" dirty="0"/>
          </a:p>
        </p:txBody>
      </p:sp>
      <p:sp>
        <p:nvSpPr>
          <p:cNvPr id="5" name="TextBox 4"/>
          <p:cNvSpPr txBox="1"/>
          <p:nvPr/>
        </p:nvSpPr>
        <p:spPr>
          <a:xfrm>
            <a:off x="7731015" y="5419040"/>
            <a:ext cx="2065283" cy="523220"/>
          </a:xfrm>
          <a:prstGeom prst="rect">
            <a:avLst/>
          </a:prstGeom>
          <a:noFill/>
        </p:spPr>
        <p:txBody>
          <a:bodyPr wrap="square" rtlCol="0">
            <a:spAutoFit/>
          </a:bodyPr>
          <a:lstStyle/>
          <a:p>
            <a:r>
              <a:rPr lang="en-US" sz="2800" dirty="0" smtClean="0"/>
              <a:t>An Event</a:t>
            </a:r>
            <a:endParaRPr lang="en-US" sz="2800" dirty="0"/>
          </a:p>
        </p:txBody>
      </p:sp>
    </p:spTree>
    <p:extLst>
      <p:ext uri="{BB962C8B-B14F-4D97-AF65-F5344CB8AC3E}">
        <p14:creationId xmlns:p14="http://schemas.microsoft.com/office/powerpoint/2010/main" val="2100444311"/>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Who’s Better, Who’s Best</a:t>
            </a:r>
            <a:endParaRPr lang="en-GB" dirty="0"/>
          </a:p>
        </p:txBody>
      </p:sp>
      <p:sp>
        <p:nvSpPr>
          <p:cNvPr id="4" name="Text Placeholder 3"/>
          <p:cNvSpPr>
            <a:spLocks noGrp="1"/>
          </p:cNvSpPr>
          <p:nvPr>
            <p:ph type="body" idx="1"/>
          </p:nvPr>
        </p:nvSpPr>
        <p:spPr/>
        <p:txBody>
          <a:bodyPr/>
          <a:lstStyle/>
          <a:p>
            <a:endParaRPr lang="en-GB"/>
          </a:p>
        </p:txBody>
      </p:sp>
    </p:spTree>
    <p:extLst>
      <p:ext uri="{BB962C8B-B14F-4D97-AF65-F5344CB8AC3E}">
        <p14:creationId xmlns:p14="http://schemas.microsoft.com/office/powerpoint/2010/main" val="302124155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smtClean="0"/>
              <a:t>RPC</a:t>
            </a:r>
            <a:endParaRPr lang="en-GB" dirty="0"/>
          </a:p>
        </p:txBody>
      </p:sp>
      <p:sp>
        <p:nvSpPr>
          <p:cNvPr id="5" name="Text Placeholder 4"/>
          <p:cNvSpPr>
            <a:spLocks noGrp="1"/>
          </p:cNvSpPr>
          <p:nvPr>
            <p:ph type="body" idx="1"/>
          </p:nvPr>
        </p:nvSpPr>
        <p:spPr/>
        <p:txBody>
          <a:bodyPr/>
          <a:lstStyle/>
          <a:p>
            <a:r>
              <a:rPr lang="en-US" dirty="0" smtClean="0"/>
              <a:t>What do we mean when we talk about RPC?</a:t>
            </a:r>
            <a:endParaRPr lang="en-US" dirty="0"/>
          </a:p>
        </p:txBody>
      </p:sp>
    </p:spTree>
    <p:extLst>
      <p:ext uri="{BB962C8B-B14F-4D97-AF65-F5344CB8AC3E}">
        <p14:creationId xmlns:p14="http://schemas.microsoft.com/office/powerpoint/2010/main" val="600098655"/>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95652" y="1149131"/>
            <a:ext cx="6781800" cy="4622800"/>
          </a:xfrm>
          <a:prstGeom prst="rect">
            <a:avLst/>
          </a:prstGeom>
        </p:spPr>
      </p:pic>
      <p:sp>
        <p:nvSpPr>
          <p:cNvPr id="5" name="TextBox 4"/>
          <p:cNvSpPr txBox="1"/>
          <p:nvPr/>
        </p:nvSpPr>
        <p:spPr>
          <a:xfrm>
            <a:off x="2822028" y="5789448"/>
            <a:ext cx="8765628" cy="369332"/>
          </a:xfrm>
          <a:prstGeom prst="rect">
            <a:avLst/>
          </a:prstGeom>
          <a:noFill/>
        </p:spPr>
        <p:txBody>
          <a:bodyPr wrap="square" rtlCol="0">
            <a:spAutoFit/>
          </a:bodyPr>
          <a:lstStyle/>
          <a:p>
            <a:r>
              <a:rPr lang="en-US" dirty="0"/>
              <a:t>Ian Robinson: http://</a:t>
            </a:r>
            <a:r>
              <a:rPr lang="en-US" dirty="0" err="1"/>
              <a:t>iansrobinson.com</a:t>
            </a:r>
            <a:r>
              <a:rPr lang="en-US" dirty="0"/>
              <a:t>/2009/04/27/temporal-and-</a:t>
            </a:r>
            <a:r>
              <a:rPr lang="en-US" dirty="0" err="1"/>
              <a:t>behavioural</a:t>
            </a:r>
            <a:r>
              <a:rPr lang="en-US" dirty="0"/>
              <a:t>-coupling/</a:t>
            </a:r>
          </a:p>
        </p:txBody>
      </p:sp>
    </p:spTree>
    <p:extLst>
      <p:ext uri="{BB962C8B-B14F-4D97-AF65-F5344CB8AC3E}">
        <p14:creationId xmlns:p14="http://schemas.microsoft.com/office/powerpoint/2010/main" val="3267186681"/>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Summary</a:t>
            </a:r>
            <a:endParaRPr lang="en-GB" dirty="0"/>
          </a:p>
        </p:txBody>
      </p:sp>
      <p:sp>
        <p:nvSpPr>
          <p:cNvPr id="4" name="Text Placeholder 3"/>
          <p:cNvSpPr>
            <a:spLocks noGrp="1"/>
          </p:cNvSpPr>
          <p:nvPr>
            <p:ph type="body" idx="1"/>
          </p:nvPr>
        </p:nvSpPr>
        <p:spPr/>
        <p:txBody>
          <a:bodyPr/>
          <a:lstStyle/>
          <a:p>
            <a:r>
              <a:rPr lang="en-GB" dirty="0" smtClean="0"/>
              <a:t>What has gone before us.</a:t>
            </a:r>
            <a:endParaRPr lang="en-GB" dirty="0"/>
          </a:p>
        </p:txBody>
      </p:sp>
    </p:spTree>
    <p:extLst>
      <p:ext uri="{BB962C8B-B14F-4D97-AF65-F5344CB8AC3E}">
        <p14:creationId xmlns:p14="http://schemas.microsoft.com/office/powerpoint/2010/main" val="4157728436"/>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327" y="1"/>
            <a:ext cx="4204800" cy="2386073"/>
          </a:xfrm>
          <a:prstGeom prst="rect">
            <a:avLst/>
          </a:prstGeom>
          <a:ln>
            <a:solidFill>
              <a:schemeClr val="accent1"/>
            </a:solidFill>
          </a:ln>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3737" y="838201"/>
            <a:ext cx="4204800" cy="2377065"/>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92160" y="1535723"/>
            <a:ext cx="4204800" cy="2368220"/>
          </a:xfrm>
          <a:prstGeom prst="rect">
            <a:avLst/>
          </a:prstGeom>
          <a:ln>
            <a:solidFill>
              <a:schemeClr val="accent1"/>
            </a:solidFill>
          </a:ln>
        </p:spPr>
      </p:pic>
      <p:pic>
        <p:nvPicPr>
          <p:cNvPr id="8" name="Picture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580583" y="2162908"/>
            <a:ext cx="4204800" cy="2368475"/>
          </a:xfrm>
          <a:prstGeom prst="rect">
            <a:avLst/>
          </a:prstGeom>
          <a:ln>
            <a:solidFill>
              <a:schemeClr val="accent1"/>
            </a:solidFill>
          </a:ln>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088586" y="2749016"/>
            <a:ext cx="4204800" cy="2363561"/>
          </a:xfrm>
          <a:prstGeom prst="rect">
            <a:avLst/>
          </a:prstGeom>
          <a:ln>
            <a:solidFill>
              <a:schemeClr val="accent1"/>
            </a:solidFill>
          </a:ln>
        </p:spPr>
      </p:pic>
      <p:pic>
        <p:nvPicPr>
          <p:cNvPr id="10" name="Picture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194560" y="3505201"/>
            <a:ext cx="4204800" cy="2375399"/>
          </a:xfrm>
          <a:prstGeom prst="rect">
            <a:avLst/>
          </a:prstGeom>
          <a:ln>
            <a:solidFill>
              <a:schemeClr val="accent1"/>
            </a:solidFill>
          </a:ln>
        </p:spPr>
      </p:pic>
      <p:pic>
        <p:nvPicPr>
          <p:cNvPr id="11" name="Picture 1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258127" y="3931680"/>
            <a:ext cx="4204800" cy="2361793"/>
          </a:xfrm>
          <a:prstGeom prst="rect">
            <a:avLst/>
          </a:prstGeom>
          <a:ln>
            <a:solidFill>
              <a:schemeClr val="accent1"/>
            </a:solidFill>
          </a:ln>
        </p:spPr>
      </p:pic>
      <p:pic>
        <p:nvPicPr>
          <p:cNvPr id="12" name="Picture 1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629570" y="3580569"/>
            <a:ext cx="4204800" cy="2375307"/>
          </a:xfrm>
          <a:prstGeom prst="rect">
            <a:avLst/>
          </a:prstGeom>
          <a:ln>
            <a:solidFill>
              <a:schemeClr val="accent1"/>
            </a:solidFill>
          </a:ln>
        </p:spPr>
      </p:pic>
      <p:pic>
        <p:nvPicPr>
          <p:cNvPr id="13" name="Picture 12"/>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625996" y="2875809"/>
            <a:ext cx="4204800" cy="2362678"/>
          </a:xfrm>
          <a:prstGeom prst="rect">
            <a:avLst/>
          </a:prstGeom>
          <a:ln>
            <a:solidFill>
              <a:schemeClr val="accent1"/>
            </a:solidFill>
          </a:ln>
        </p:spPr>
      </p:pic>
      <p:pic>
        <p:nvPicPr>
          <p:cNvPr id="15" name="Picture 14"/>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571237" y="2531798"/>
            <a:ext cx="4204800" cy="2373286"/>
          </a:xfrm>
          <a:prstGeom prst="rect">
            <a:avLst/>
          </a:prstGeom>
          <a:ln>
            <a:solidFill>
              <a:schemeClr val="accent1"/>
            </a:solidFill>
          </a:ln>
        </p:spPr>
      </p:pic>
      <p:pic>
        <p:nvPicPr>
          <p:cNvPr id="16" name="Picture 15"/>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903847" y="1563711"/>
            <a:ext cx="4204800" cy="2378554"/>
          </a:xfrm>
          <a:prstGeom prst="rect">
            <a:avLst/>
          </a:prstGeom>
          <a:ln>
            <a:solidFill>
              <a:schemeClr val="accent1"/>
            </a:solidFill>
          </a:ln>
        </p:spPr>
      </p:pic>
    </p:spTree>
    <p:extLst>
      <p:ext uri="{BB962C8B-B14F-4D97-AF65-F5344CB8AC3E}">
        <p14:creationId xmlns:p14="http://schemas.microsoft.com/office/powerpoint/2010/main" val="740000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Q&amp;A</a:t>
            </a:r>
            <a:endParaRPr lang="en-GB" dirty="0"/>
          </a:p>
        </p:txBody>
      </p:sp>
      <p:sp>
        <p:nvSpPr>
          <p:cNvPr id="3" name="Text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234654844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14894" y="1741516"/>
            <a:ext cx="10931236" cy="3816429"/>
          </a:xfrm>
          <a:prstGeom prst="rect">
            <a:avLst/>
          </a:prstGeom>
          <a:noFill/>
        </p:spPr>
        <p:txBody>
          <a:bodyPr wrap="square" rtlCol="0">
            <a:spAutoFit/>
          </a:bodyPr>
          <a:lstStyle/>
          <a:p>
            <a:r>
              <a:rPr lang="en-GB" sz="2800" dirty="0" smtClean="0"/>
              <a:t>“In </a:t>
            </a:r>
            <a:r>
              <a:rPr lang="en-GB" sz="2800" dirty="0"/>
              <a:t>distributed computing, a remote procedure call (</a:t>
            </a:r>
            <a:r>
              <a:rPr lang="en-GB" sz="2800" b="1" dirty="0"/>
              <a:t>RPC</a:t>
            </a:r>
            <a:r>
              <a:rPr lang="en-GB" sz="2800" dirty="0"/>
              <a:t>) is when a computer program causes a procedure (subroutine) to execute in another address space (commonly on another computer on a shared network), which is coded as if it were a normal (local) procedure call, without the programmer explicitly coding the details for the remote interaction. </a:t>
            </a:r>
            <a:endParaRPr lang="en-GB" sz="2800" dirty="0" smtClean="0"/>
          </a:p>
          <a:p>
            <a:endParaRPr lang="en-GB" sz="2800" dirty="0"/>
          </a:p>
          <a:p>
            <a:r>
              <a:rPr lang="en-GB" sz="2800" dirty="0" smtClean="0"/>
              <a:t>That </a:t>
            </a:r>
            <a:r>
              <a:rPr lang="en-GB" sz="2800" dirty="0"/>
              <a:t>is, the programmer writes essentially the same code whether the subroutine is local to the executing program, or remote</a:t>
            </a:r>
            <a:r>
              <a:rPr lang="en-GB" sz="2800" dirty="0" smtClean="0"/>
              <a:t>.” </a:t>
            </a:r>
            <a:endParaRPr lang="en-GB" sz="2800" dirty="0"/>
          </a:p>
          <a:p>
            <a:endParaRPr lang="en-GB" dirty="0"/>
          </a:p>
        </p:txBody>
      </p:sp>
      <p:sp>
        <p:nvSpPr>
          <p:cNvPr id="5" name="TextBox 4"/>
          <p:cNvSpPr txBox="1"/>
          <p:nvPr/>
        </p:nvSpPr>
        <p:spPr>
          <a:xfrm>
            <a:off x="7523018" y="5666163"/>
            <a:ext cx="2876204" cy="369332"/>
          </a:xfrm>
          <a:prstGeom prst="rect">
            <a:avLst/>
          </a:prstGeom>
          <a:noFill/>
        </p:spPr>
        <p:txBody>
          <a:bodyPr wrap="square" rtlCol="0">
            <a:spAutoFit/>
          </a:bodyPr>
          <a:lstStyle/>
          <a:p>
            <a:pPr algn="r"/>
            <a:r>
              <a:rPr lang="en-GB" dirty="0" smtClean="0"/>
              <a:t>Wikipedia</a:t>
            </a:r>
            <a:endParaRPr lang="en-GB" dirty="0"/>
          </a:p>
        </p:txBody>
      </p:sp>
    </p:spTree>
    <p:extLst>
      <p:ext uri="{BB962C8B-B14F-4D97-AF65-F5344CB8AC3E}">
        <p14:creationId xmlns:p14="http://schemas.microsoft.com/office/powerpoint/2010/main" val="254013592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rot="10800000" flipV="1">
            <a:off x="1028700" y="1868406"/>
            <a:ext cx="10440914" cy="2369880"/>
          </a:xfrm>
          <a:prstGeom prst="rect">
            <a:avLst/>
          </a:prstGeom>
          <a:noFill/>
        </p:spPr>
        <p:txBody>
          <a:bodyPr wrap="square" rtlCol="0">
            <a:spAutoFit/>
          </a:bodyPr>
          <a:lstStyle/>
          <a:p>
            <a:r>
              <a:rPr lang="en-GB" sz="2800" dirty="0" smtClean="0"/>
              <a:t>“This </a:t>
            </a:r>
            <a:r>
              <a:rPr lang="en-GB" sz="2800" dirty="0"/>
              <a:t>is a form of client–server interaction (caller is client, executer is server), typically implemented via a request–response message-passing system. The object-oriented programming </a:t>
            </a:r>
            <a:r>
              <a:rPr lang="en-GB" sz="2800" dirty="0" err="1"/>
              <a:t>analog</a:t>
            </a:r>
            <a:r>
              <a:rPr lang="en-GB" sz="2800" dirty="0"/>
              <a:t> is remote method invocation (</a:t>
            </a:r>
            <a:r>
              <a:rPr lang="en-GB" sz="2800" b="1" dirty="0"/>
              <a:t>RMI</a:t>
            </a:r>
            <a:r>
              <a:rPr lang="en-GB" sz="2800" dirty="0" smtClean="0"/>
              <a:t>).” </a:t>
            </a:r>
            <a:endParaRPr lang="en-GB" sz="2800" dirty="0"/>
          </a:p>
          <a:p>
            <a:endParaRPr lang="en-GB" dirty="0"/>
          </a:p>
          <a:p>
            <a:endParaRPr lang="en-GB" dirty="0"/>
          </a:p>
        </p:txBody>
      </p:sp>
      <p:sp>
        <p:nvSpPr>
          <p:cNvPr id="3" name="TextBox 2"/>
          <p:cNvSpPr txBox="1"/>
          <p:nvPr/>
        </p:nvSpPr>
        <p:spPr>
          <a:xfrm>
            <a:off x="7774478" y="4309803"/>
            <a:ext cx="2876204" cy="369332"/>
          </a:xfrm>
          <a:prstGeom prst="rect">
            <a:avLst/>
          </a:prstGeom>
          <a:noFill/>
        </p:spPr>
        <p:txBody>
          <a:bodyPr wrap="square" rtlCol="0">
            <a:spAutoFit/>
          </a:bodyPr>
          <a:lstStyle/>
          <a:p>
            <a:pPr algn="r"/>
            <a:r>
              <a:rPr lang="en-GB" dirty="0" smtClean="0"/>
              <a:t>Wikipedia</a:t>
            </a:r>
            <a:endParaRPr lang="en-GB" dirty="0"/>
          </a:p>
        </p:txBody>
      </p:sp>
    </p:spTree>
    <p:extLst>
      <p:ext uri="{BB962C8B-B14F-4D97-AF65-F5344CB8AC3E}">
        <p14:creationId xmlns:p14="http://schemas.microsoft.com/office/powerpoint/2010/main" val="329062916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479409" y="2651174"/>
            <a:ext cx="5673090" cy="1446550"/>
          </a:xfrm>
          <a:prstGeom prst="rect">
            <a:avLst/>
          </a:prstGeom>
          <a:noFill/>
        </p:spPr>
        <p:txBody>
          <a:bodyPr wrap="square" rtlCol="0">
            <a:spAutoFit/>
          </a:bodyPr>
          <a:lstStyle/>
          <a:p>
            <a:pPr algn="ctr"/>
            <a:r>
              <a:rPr lang="en-GB" sz="4400" dirty="0" smtClean="0"/>
              <a:t>History: Early Discussions</a:t>
            </a:r>
            <a:endParaRPr lang="en-GB" sz="4400" dirty="0"/>
          </a:p>
        </p:txBody>
      </p:sp>
    </p:spTree>
    <p:extLst>
      <p:ext uri="{BB962C8B-B14F-4D97-AF65-F5344CB8AC3E}">
        <p14:creationId xmlns:p14="http://schemas.microsoft.com/office/powerpoint/2010/main" val="227628634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2330</TotalTime>
  <Words>6043</Words>
  <Application>Microsoft Office PowerPoint</Application>
  <PresentationFormat>Widescreen</PresentationFormat>
  <Paragraphs>360</Paragraphs>
  <Slides>63</Slides>
  <Notes>33</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63</vt:i4>
      </vt:variant>
    </vt:vector>
  </HeadingPairs>
  <TitlesOfParts>
    <vt:vector size="67" baseType="lpstr">
      <vt:lpstr>Arial</vt:lpstr>
      <vt:lpstr>Calibri</vt:lpstr>
      <vt:lpstr>Calibri Light</vt:lpstr>
      <vt:lpstr>Office Theme</vt:lpstr>
      <vt:lpstr>RPC is Evil</vt:lpstr>
      <vt:lpstr>Who are you?</vt:lpstr>
      <vt:lpstr>PowerPoint Presentation</vt:lpstr>
      <vt:lpstr>Agenda</vt:lpstr>
      <vt:lpstr>Housekeeping</vt:lpstr>
      <vt:lpstr>RPC</vt:lpstr>
      <vt:lpstr>PowerPoint Presentation</vt:lpstr>
      <vt:lpstr>PowerPoint Presentation</vt:lpstr>
      <vt:lpstr>PowerPoint Presentation</vt:lpstr>
      <vt:lpstr>RFC 707</vt:lpstr>
      <vt:lpstr>PowerPoint Presentation</vt:lpstr>
      <vt:lpstr>PowerPoint Presentation</vt:lpstr>
      <vt:lpstr>PowerPoint Presentation</vt:lpstr>
      <vt:lpstr>PowerPoint Presentation</vt:lpstr>
      <vt:lpstr>The Command-Response Protocol</vt:lpstr>
      <vt:lpstr>PowerPoint Presentation</vt:lpstr>
      <vt:lpstr>PowerPoint Presentation</vt:lpstr>
      <vt:lpstr>PowerPoint Presentation</vt:lpstr>
      <vt:lpstr>PowerPoint Presentation</vt:lpstr>
      <vt:lpstr>PowerPoint Presentation</vt:lpstr>
      <vt:lpstr>Implementing Remote Procedure Calls</vt:lpstr>
      <vt:lpstr>Location Transparency</vt:lpstr>
      <vt:lpstr>Interface Definition Language</vt:lpstr>
      <vt:lpstr>Service Registration &amp; Discovery</vt:lpstr>
      <vt:lpstr>PowerPoint Presentation</vt:lpstr>
      <vt:lpstr>History: Distributed Objects</vt:lpstr>
      <vt:lpstr>PowerPoint Presentation</vt:lpstr>
      <vt:lpstr>PowerPoint Presentation</vt:lpstr>
      <vt:lpstr>Distributed Objects</vt:lpstr>
      <vt:lpstr>Make a Good Cup of Tea</vt:lpstr>
      <vt:lpstr>PowerPoint Presentation</vt:lpstr>
      <vt:lpstr>PowerPoint Presentation</vt:lpstr>
      <vt:lpstr>Nobody Home</vt:lpstr>
      <vt:lpstr>A local call is not a remote call</vt:lpstr>
      <vt:lpstr>PowerPoint Presentation</vt:lpstr>
      <vt:lpstr>Temporal Coupling</vt:lpstr>
      <vt:lpstr>Latency</vt:lpstr>
      <vt:lpstr>Blocking Calls</vt:lpstr>
      <vt:lpstr>PowerPoint Presentation</vt:lpstr>
      <vt:lpstr>PowerPoint Presentation</vt:lpstr>
      <vt:lpstr>PowerPoint Presentation</vt:lpstr>
      <vt:lpstr>Rage Against the Machine</vt:lpstr>
      <vt:lpstr>PowerPoint Presentation</vt:lpstr>
      <vt:lpstr>PowerPoint Presentation</vt:lpstr>
      <vt:lpstr>PowerPoint Presentation</vt:lpstr>
      <vt:lpstr>PowerPoint Presentation</vt:lpstr>
      <vt:lpstr>PowerPoint Presentation</vt:lpstr>
      <vt:lpstr>Do You Speak My Language?</vt:lpstr>
      <vt:lpstr>PowerPoint Presentation</vt:lpstr>
      <vt:lpstr>PowerPoint Presentation</vt:lpstr>
      <vt:lpstr>PowerPoint Presentation</vt:lpstr>
      <vt:lpstr>Toxicity</vt:lpstr>
      <vt:lpstr>PowerPoint Presentation</vt:lpstr>
      <vt:lpstr>Message in a Bottle</vt:lpstr>
      <vt:lpstr>RFC 684</vt:lpstr>
      <vt:lpstr>Prefer Messaging</vt:lpstr>
      <vt:lpstr>PowerPoint Presentation</vt:lpstr>
      <vt:lpstr>PowerPoint Presentation</vt:lpstr>
      <vt:lpstr>Who’s Better, Who’s Best</vt:lpstr>
      <vt:lpstr>PowerPoint Presentation</vt:lpstr>
      <vt:lpstr>Summary</vt:lpstr>
      <vt:lpstr>PowerPoint Presentation</vt:lpstr>
      <vt:lpstr>Q&amp;A</vt:lpstr>
    </vt:vector>
  </TitlesOfParts>
  <Company>Huddle</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RPC is Evil</dc:title>
  <dc:creator>Ian Cooper</dc:creator>
  <cp:lastModifiedBy>Ian Cooper</cp:lastModifiedBy>
  <cp:revision>168</cp:revision>
  <dcterms:created xsi:type="dcterms:W3CDTF">2016-06-29T08:06:47Z</dcterms:created>
  <dcterms:modified xsi:type="dcterms:W3CDTF">2016-11-15T11:23:24Z</dcterms:modified>
</cp:coreProperties>
</file>